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08" r:id="rId3"/>
    <p:sldId id="302" r:id="rId4"/>
    <p:sldId id="258" r:id="rId5"/>
    <p:sldId id="259" r:id="rId6"/>
    <p:sldId id="285" r:id="rId7"/>
    <p:sldId id="304" r:id="rId8"/>
    <p:sldId id="303" r:id="rId9"/>
    <p:sldId id="283" r:id="rId10"/>
    <p:sldId id="261" r:id="rId11"/>
    <p:sldId id="312" r:id="rId12"/>
    <p:sldId id="313" r:id="rId13"/>
    <p:sldId id="268" r:id="rId14"/>
    <p:sldId id="262" r:id="rId15"/>
    <p:sldId id="263" r:id="rId16"/>
    <p:sldId id="264" r:id="rId17"/>
    <p:sldId id="265" r:id="rId18"/>
    <p:sldId id="266" r:id="rId19"/>
    <p:sldId id="311" r:id="rId20"/>
    <p:sldId id="267" r:id="rId21"/>
    <p:sldId id="269" r:id="rId22"/>
    <p:sldId id="284" r:id="rId23"/>
    <p:sldId id="270" r:id="rId24"/>
    <p:sldId id="271" r:id="rId25"/>
    <p:sldId id="272" r:id="rId26"/>
    <p:sldId id="273" r:id="rId27"/>
    <p:sldId id="275" r:id="rId28"/>
    <p:sldId id="276" r:id="rId29"/>
    <p:sldId id="278" r:id="rId30"/>
    <p:sldId id="301" r:id="rId31"/>
    <p:sldId id="307" r:id="rId32"/>
    <p:sldId id="300" r:id="rId33"/>
    <p:sldId id="279" r:id="rId34"/>
    <p:sldId id="305" r:id="rId35"/>
    <p:sldId id="282" r:id="rId36"/>
    <p:sldId id="286" r:id="rId37"/>
    <p:sldId id="288" r:id="rId38"/>
    <p:sldId id="306" r:id="rId39"/>
    <p:sldId id="287" r:id="rId40"/>
    <p:sldId id="289" r:id="rId41"/>
    <p:sldId id="290" r:id="rId42"/>
    <p:sldId id="291" r:id="rId43"/>
    <p:sldId id="293" r:id="rId44"/>
    <p:sldId id="294" r:id="rId45"/>
    <p:sldId id="295" r:id="rId46"/>
    <p:sldId id="296" r:id="rId47"/>
    <p:sldId id="292" r:id="rId48"/>
    <p:sldId id="298" r:id="rId49"/>
    <p:sldId id="299" r:id="rId50"/>
    <p:sldId id="310" r:id="rId5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6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9" autoAdjust="0"/>
    <p:restoredTop sz="94681" autoAdjust="0"/>
  </p:normalViewPr>
  <p:slideViewPr>
    <p:cSldViewPr snapToGrid="0">
      <p:cViewPr varScale="1">
        <p:scale>
          <a:sx n="104" d="100"/>
          <a:sy n="104" d="100"/>
        </p:scale>
        <p:origin x="12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0AC977-EAC4-5D31-37C4-18D1D1E63B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78B17-EEB5-CAE7-00E7-B2D325F165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2EE10-9E27-4266-B0F7-D43B74CA91D3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DA5B4-2EDB-5FCA-3E79-48EE0EEA06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0564A-CB2A-E1A1-60C8-B8316BBC15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363A7-31B2-48AA-9770-55E19672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33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84C05E-1F81-48A3-BF07-E49222D550B5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8E98084-27EA-4F36-840E-0F694A203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1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50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0ACC8-D158-8F23-B4D7-A9B2BA333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58FD15-7D72-ABED-738E-FBD077FD36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E10FDC-7DBB-FCA7-44EC-AB8263232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E90D7-BE68-A990-6FB9-86711646A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99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DEAE1-13A8-C698-0416-7165CA20D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69BEF4-FC1C-4A75-3CBC-928F02E82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A6D9A8-A8F1-2338-2CB6-D81A94814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85244-0777-2111-21BC-433B31BF7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80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1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8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79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99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27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49C0E-AA08-46B5-6918-7F3634D20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3E15A4-E7E3-E4A7-6387-683A811696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BEE2DC-7AA4-3352-32B5-0C75C0E36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3A697-0546-F638-CF6E-8C89CF27D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5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11021-A865-2F95-7EC6-C79DB2C52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3839A6-110B-BCB8-7EC5-C6E460C90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8D26C9-7233-8695-7DA0-3F2EC618B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36F0A-65C7-B25E-5D1A-B0822269A6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51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13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84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896D8-C8F5-2DF9-9FF9-C6FEE1B25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69595E-2C27-7951-1DB2-33F13E7765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39E30F-D696-5DF7-923D-FE57E9066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E91DB-1B14-F3FA-F97B-3CA4C2A39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95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68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29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6E022-B6A5-5E89-B02A-838F60D7C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2C95FE-8C89-2E0E-8BDB-CBE21A05D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9DD147-CBE5-1CAC-3E62-ED4C7B948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6F46D-2269-29AD-FF7C-B4C83A23C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486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5F7E9-1842-8A45-4051-799CE68F4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1E43DF-E423-6797-A8FE-421990C80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780F4-E4CD-7573-ADE8-F62BF9559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0FDA4-EB8B-5D4A-A6EE-0F522F1AF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6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60ED9-BD66-6718-87C8-6943623C2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81EA80-08A8-A313-299B-3CDF4C2AF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11009C-C4FC-9514-9D05-34D3CAD80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92612-8B2B-A5B4-E3E4-2074D5051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0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41D81-1AB1-0B7F-4447-C07B20965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9BD228-7EF4-C3AF-FAAA-1A6B5A271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926BB3-461F-C2C5-63FC-0EF552882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for each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E4831-D08B-E26E-BC35-2E221F70B3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2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684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383B4-8FCE-BF2F-BCB8-718710C6D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408C2-2CE4-322B-A9D1-9508E8B23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118B72-51FA-CEB5-74A5-B10D198CA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for each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845FF-69AE-5785-F557-1D7E9E529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957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B92DE-86B7-25C2-68EA-642EDEE2B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278753-1D77-70D9-A2F0-D91B246A8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4D230A-B055-9CFC-79D9-C2679F9C2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for each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9E627-5E30-15E3-07E5-4FDC6E83C0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009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273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EF09E-5257-3240-C951-EE64AC1D8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F5A0DD-62F5-F85C-ABB3-524A546F4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9AA3F-A91E-8131-4194-C8EAAB502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for each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9F0E5-1833-CCB3-4B46-D5A97B54A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097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644B2-5D68-212C-0C61-09DC375DB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01ED16-4DB2-48F7-1B49-B34E5C8F1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74BE8-64B4-601F-E7A2-6F5EA744E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A7216-6EEC-022F-EC6A-90B458455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761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4A9E5-5551-5A67-4605-459E6C104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FACC23-0B83-B3AE-9B53-5661BF319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66CB94-326F-8177-E9D8-679BC3D8D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EED5F-F474-5AFD-0ED6-9AF7434A4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71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12CB1-BF9C-8FBF-1CCD-A2BCB1CEE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12E416-DB84-8492-094E-0BC875126C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EF2A8A-836E-9A69-25EE-542FE2445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AA61A-9CFD-4259-2154-58800A36CE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276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65ADD-1CDA-E85F-7DF8-EA51C0D1F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DA69CC-29E0-93D8-4FC9-72BB609D4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C1C830-E81A-88BA-57B2-1C587938A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Action can only be performed before submitting the protocol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BBA1A-7AA6-25E9-E397-EBDE12E17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894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77C21-4301-5F3E-6D6C-9928546D0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3C82F2-9695-2C62-D72B-3B6D266B1F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12CCFA-4E90-1A11-4D28-04FDD4707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20697-6EF4-06D0-EBBD-B91948D1B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383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9268F-B261-B0BF-6E1D-13EFD54E0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F68A13-D0BA-4C9D-DC79-86C637C57C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B25702-0B16-43C8-9E51-175F52E90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for each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DCDE5-A197-1BA6-D933-0DDF0054A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86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D7D79-BF33-CC1F-BFCE-600FA7452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5BFE0-798D-1D70-79ED-6A27165569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61FF82-CEED-A949-BAE5-CD548FF50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8A5E2-F229-C07E-3FCA-606987847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013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1FA9E-C9A1-2711-AB21-ACB4F2240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F63E07-DB18-FC78-34C2-B2FB2CAAC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843A22-7A1B-02A6-96A4-772CD984B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for each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C4339-854F-9C6C-86B1-1F6304348C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604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CC226-1F53-6248-4093-80AB1119A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294D30-B3C5-8768-CB45-1708DBD0A4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DA3ACF-14E8-79D8-D421-46ED5624F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for each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06731-C964-4D3B-CC7A-63EF4B405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291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1B2E9-2D5D-5C50-FE60-8B1231F67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8106E5-4888-12D6-4088-15D2854E6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704CB5-8766-18BF-1BEB-743166993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451C7-6D61-124B-73FF-C805AF35BE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168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BBD5F-5100-F7D0-1280-6EE746767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76814-2368-C8B4-C69C-277D5FBE8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0565A-43B0-948C-301E-972B4CBDA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for each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FAE10-553F-5EE9-71CF-CC2D2A7D2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677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E525E-73DD-01BC-27D1-8B14C3960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1A2BFE-4D97-1439-B74D-7EA1C6FF4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DD5C54-EE1A-9062-A391-BE2675E65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for each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C9A09-1FBD-AF13-6976-AF19175AD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086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94CA7-4F2A-A416-573B-CA744C245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766CC7-3140-C549-47C3-4D948382D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E47846-AD9D-5E82-774E-3762E4F1D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4C508-DFCE-29BE-9B0B-121D3C025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512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8D735-C549-5B1C-4110-C396FCC95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BB6782-0B9E-B2CC-E648-0FAEE51BF1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833B35-43C4-C16B-0FF1-4AA19DE5B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D5752-0FF3-ED94-5E7A-B7B86B168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148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2BEC9-69F4-0DD2-7842-2E5E97FBF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5634DF-B623-07AA-C889-446136061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050F00-11AE-32FA-D384-C9876104C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ECE9F-0A4E-11ED-3903-1C511617D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6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09C97-22B8-3FAF-1891-0471644A6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85F6E9-43DC-F0FB-9228-EBDDDD6E9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A621FE-E32F-E26F-EF09-FF667BC78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D7254-5F8E-502D-417B-B1829EA21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57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4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13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4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09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98084-27EA-4F36-840E-0F694A2039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4E39-A9A8-A00C-6EE5-287B15AAB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4EEF7-264D-97EA-DFCF-127EEE7A5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A2851-DB55-A45A-B252-750CAD0E2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A3BD9-C4DE-32E2-EEBD-BD0E4DC2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3DDD4-B197-5F01-54AA-CCFFA33A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1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E6728-20A8-6A81-D2FB-3B038BD6B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D9F95-36C9-B61F-7B86-7814837BB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A63B8-9203-EA63-AAAE-FA78E566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7E65D-00EC-753E-4233-A8B374E0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3D4CE-4C9D-9CD5-653B-411D6E2A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8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CBED37-FC0E-460C-192F-75ED156D2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AACD4-72E2-7DB1-0E5A-BBC330492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A2802-BA78-18B0-01A1-823C35D7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15FDE-9CC8-2C62-621C-7DE4EAE4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B065E-25E2-91AF-E907-60F61502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5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75B57-01DF-D760-8ABE-D806CD12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C9553-0F6E-893F-E721-4D9E01E84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B5984-688C-46C1-C5F7-080252C5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ED44D-05AF-8EDC-4E11-2AB953E4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2866-969A-1CBB-61D9-B12A35B5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2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192D-D245-1571-3BAF-040579BA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0B9D2-0FC2-77AF-5A04-C3C61183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B0AD8-E719-F497-BAB9-A939DBA4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16637-8E85-8C5C-088A-AC7DED7F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B525E-A0C0-6510-A971-47F8544C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4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8FF04-CC95-9A7B-E68A-C21D794B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2EBD9-27F8-2FD0-BB03-9C72AB6DB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25B4C-2DF2-1AA0-B8D8-F1EC7793C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A6DEA-7BE3-5996-9302-11B7755D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C4FAB-7D08-0F5E-0AE2-4E043F4E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ED8C3-2D5D-2E85-9770-8EBCA3C7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9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3551-8D9A-2F4B-A6B4-59CE4E252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BF01A-98E9-9111-CEA4-AF0383BE0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F37E5-ADBA-7AE6-6E22-C50A50346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7B2AC-B0B4-2027-2ECC-B38347270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07B6E-8CF4-989D-863F-3D4CBC974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85B49D-7D1D-962F-C50E-ACE9058C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3C2887-DDD8-77FC-0D90-52E75A40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0B7A40-EF17-AE3C-117A-699931DA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4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D740-C491-F635-156A-8488ECA1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B8B49-B8E0-508C-7312-DA9148D2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10759-2E3B-97BD-3234-C4530BC7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591B6-5AA8-FFF8-37F9-AA2D6B4E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1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78D4EC-E498-CBBA-15CB-B6F3DE16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A5E02B-9D17-8FF7-15C4-2C1EA88D3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347E3-AAAA-0266-77A3-8D1CF898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8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939D-DAEC-0F07-56FD-247A8A013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7F1EB-595D-BE2A-EAC0-BFBABEB5D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2303A-6DEF-33BA-5D31-B07FE6149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FCE2B-4E19-42E1-FFC5-B6AAC74E6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16CBC-ED7E-127D-64F0-FB2FDDA8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1FE99-BEBC-F42A-3133-0292C2BC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281A-74F9-FD93-8E60-CCDCA0DA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FDFA8-2A60-52E4-7036-4E6D92639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8BB6C-4136-2992-9383-47C8BB58F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47DA5-862F-AB3A-4972-A96C355A5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4AEF-E35E-4F32-A660-4615A9319B9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1FA18-9FFF-D47D-19C3-F4C2B5F3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C00BD-090F-AF15-5F39-37EEB7B0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8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C25915-6CA0-8F2A-B396-05D64D27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C595A-B178-80DF-A38B-830733322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962FD-B2EA-3AD4-D7D7-C54E3B0827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B94AEF-E35E-4F32-A660-4615A9319B9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44485-9C48-7A54-BC9E-FD40E304F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5D354-003C-AE19-B66A-51FD113E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8DA7DA-FF6B-4FF0-857A-D8C20C21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8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1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50.emf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3.png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3.png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3.png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3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3.png"/><Relationship Id="rId5" Type="http://schemas.openxmlformats.org/officeDocument/2006/relationships/image" Target="../media/image56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3.png"/><Relationship Id="rId5" Type="http://schemas.openxmlformats.org/officeDocument/2006/relationships/image" Target="../media/image57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3.png"/><Relationship Id="rId5" Type="http://schemas.openxmlformats.org/officeDocument/2006/relationships/image" Target="../media/image58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1.png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60.png"/><Relationship Id="rId5" Type="http://schemas.openxmlformats.org/officeDocument/2006/relationships/image" Target="../media/image59.emf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emf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62.emf"/><Relationship Id="rId5" Type="http://schemas.openxmlformats.org/officeDocument/2006/relationships/image" Target="../media/image61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.png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39.xml"/><Relationship Id="rId9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1.png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image" Target="../media/image70.emf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40.xml"/><Relationship Id="rId9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8.png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6" Type="http://schemas.openxmlformats.org/officeDocument/2006/relationships/image" Target="../media/image74.png"/><Relationship Id="rId5" Type="http://schemas.openxmlformats.org/officeDocument/2006/relationships/image" Target="../media/image73.emf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41.xml"/><Relationship Id="rId9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9.png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image" Target="../media/image78.png"/><Relationship Id="rId5" Type="http://schemas.openxmlformats.org/officeDocument/2006/relationships/image" Target="../media/image77.emf"/><Relationship Id="rId4" Type="http://schemas.openxmlformats.org/officeDocument/2006/relationships/notesSlide" Target="../notesSlides/notesSlide42.xml"/><Relationship Id="rId9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3.emf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image" Target="../media/image82.emf"/><Relationship Id="rId5" Type="http://schemas.openxmlformats.org/officeDocument/2006/relationships/image" Target="../media/image81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43.xml"/><Relationship Id="rId9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image" Target="../media/image85.png"/><Relationship Id="rId5" Type="http://schemas.openxmlformats.org/officeDocument/2006/relationships/image" Target="../media/image86.emf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8.emf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image" Target="../media/image82.emf"/><Relationship Id="rId5" Type="http://schemas.openxmlformats.org/officeDocument/2006/relationships/image" Target="../media/image87.png"/><Relationship Id="rId4" Type="http://schemas.openxmlformats.org/officeDocument/2006/relationships/notesSlide" Target="../notesSlides/notesSlide45.xml"/><Relationship Id="rId9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9.png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notesSlide" Target="../notesSlides/notesSlide47.xml"/><Relationship Id="rId9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6.pn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5" name="Rectangle 174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FB891-65E4-D42F-09D7-71D4F030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183" y="1143000"/>
            <a:ext cx="4846320" cy="2898648"/>
          </a:xfrm>
        </p:spPr>
        <p:txBody>
          <a:bodyPr>
            <a:normAutofit/>
          </a:bodyPr>
          <a:lstStyle/>
          <a:p>
            <a:pPr algn="l"/>
            <a:r>
              <a:rPr lang="en-US" sz="5000" dirty="0" err="1"/>
              <a:t>Streamlyne</a:t>
            </a:r>
            <a:r>
              <a:rPr lang="en-US" sz="5000" dirty="0"/>
              <a:t>: </a:t>
            </a:r>
            <a:br>
              <a:rPr lang="en-US" sz="5000" dirty="0"/>
            </a:br>
            <a:r>
              <a:rPr lang="en-US" sz="5000" dirty="0"/>
              <a:t>IRB Protocol Module</a:t>
            </a:r>
            <a:br>
              <a:rPr lang="en-US" sz="5000" dirty="0"/>
            </a:br>
            <a:r>
              <a:rPr lang="en-US" sz="5000" dirty="0"/>
              <a:t>For Researchers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42362-066E-075C-F721-175FA42FE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183" y="4407408"/>
            <a:ext cx="4846320" cy="1335024"/>
          </a:xfrm>
        </p:spPr>
        <p:txBody>
          <a:bodyPr>
            <a:normAutofit/>
          </a:bodyPr>
          <a:lstStyle/>
          <a:p>
            <a:pPr algn="l"/>
            <a:r>
              <a:rPr lang="en-US"/>
              <a:t>CCCUPR IRB</a:t>
            </a:r>
            <a:endParaRPr lang="en-US" dirty="0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2975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orange and white logo&#10;&#10;Description automatically generated">
            <a:extLst>
              <a:ext uri="{FF2B5EF4-FFF2-40B4-BE49-F238E27FC236}">
                <a16:creationId xmlns:a16="http://schemas.microsoft.com/office/drawing/2014/main" id="{674ACE42-7DF5-E5AF-0C4B-ABDC44AD1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3876635"/>
            <a:ext cx="3923926" cy="1471472"/>
          </a:xfrm>
          <a:prstGeom prst="rect">
            <a:avLst/>
          </a:prstGeom>
        </p:spPr>
      </p:pic>
      <p:sp>
        <p:nvSpPr>
          <p:cNvPr id="179" name="Rectangle 178">
            <a:extLst>
              <a:ext uri="{FF2B5EF4-FFF2-40B4-BE49-F238E27FC236}">
                <a16:creationId xmlns:a16="http://schemas.microsoft.com/office/drawing/2014/main" id="{601CC70B-8875-45A1-8AFD-7D546E3C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897" y="4177748"/>
            <a:ext cx="4824407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B0F10FFC-4D10-669A-D98D-F91DA4057F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766" y="698835"/>
            <a:ext cx="3021651" cy="1434741"/>
          </a:xfrm>
          <a:prstGeom prst="rect">
            <a:avLst/>
          </a:prstGeom>
        </p:spPr>
      </p:pic>
      <p:pic>
        <p:nvPicPr>
          <p:cNvPr id="6" name="Audio Recording Feb 24, 2025 at 8:04:56 AM">
            <a:hlinkClick r:id="" action="ppaction://media"/>
            <a:extLst>
              <a:ext uri="{FF2B5EF4-FFF2-40B4-BE49-F238E27FC236}">
                <a16:creationId xmlns:a16="http://schemas.microsoft.com/office/drawing/2014/main" id="{382AA099-6D69-3A8B-8896-C9C680E298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3327" y="58216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544F18-1FE0-7A22-6153-00A64988C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AC7544-2DB1-2491-D1A8-2BCF7331B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A4A379-D13B-5479-43FD-57156EFAE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15B9B-9A00-98F7-82BB-A3402A66E63B}"/>
              </a:ext>
            </a:extLst>
          </p:cNvPr>
          <p:cNvSpPr txBox="1"/>
          <p:nvPr/>
        </p:nvSpPr>
        <p:spPr>
          <a:xfrm>
            <a:off x="740664" y="640774"/>
            <a:ext cx="535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Protocol Tab &gt; Required Fields for Saving Document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7AD480-9F99-FE04-0DA8-2A3E46E290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520"/>
          <a:stretch/>
        </p:blipFill>
        <p:spPr>
          <a:xfrm>
            <a:off x="628650" y="1627632"/>
            <a:ext cx="10498836" cy="46078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092D23-CEEF-BE3C-174D-FD3FBA7484DE}"/>
              </a:ext>
            </a:extLst>
          </p:cNvPr>
          <p:cNvSpPr txBox="1"/>
          <p:nvPr/>
        </p:nvSpPr>
        <p:spPr>
          <a:xfrm>
            <a:off x="877824" y="3931573"/>
            <a:ext cx="1399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Complete these 3 required fields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002EB1-984A-8117-08CE-0B4BC8BB5468}"/>
              </a:ext>
            </a:extLst>
          </p:cNvPr>
          <p:cNvSpPr txBox="1"/>
          <p:nvPr/>
        </p:nvSpPr>
        <p:spPr>
          <a:xfrm>
            <a:off x="9560814" y="3105834"/>
            <a:ext cx="106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Search for internal or external PI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F80B1E-252D-DADA-CC4D-B8787AE2967A}"/>
              </a:ext>
            </a:extLst>
          </p:cNvPr>
          <p:cNvCxnSpPr/>
          <p:nvPr/>
        </p:nvCxnSpPr>
        <p:spPr>
          <a:xfrm>
            <a:off x="5903515" y="5852160"/>
            <a:ext cx="612648" cy="0"/>
          </a:xfrm>
          <a:prstGeom prst="straightConnector1">
            <a:avLst/>
          </a:prstGeom>
          <a:ln w="34925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Audio Recording Feb 23, 2025 at 4:34:50 PM">
            <a:hlinkClick r:id="" action="ppaction://media"/>
            <a:extLst>
              <a:ext uri="{FF2B5EF4-FFF2-40B4-BE49-F238E27FC236}">
                <a16:creationId xmlns:a16="http://schemas.microsoft.com/office/drawing/2014/main" id="{C7B1A781-09BA-FDC3-4421-D52D79F88C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0664" y="50393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A1B090-DF35-C7F2-6B1F-3F5D87B63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8A93944-D0C3-1EFA-DA33-F29B43A45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64646A-50C0-0710-682F-2DD4EFA0C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2B29A-494F-F50C-3981-39DC2528E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12" y="2355897"/>
            <a:ext cx="11237976" cy="1978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EF36C7-E2C5-E626-1CF8-D53FAA362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825" y="1547862"/>
            <a:ext cx="6811326" cy="409632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E47050-41EF-523D-B15B-165FE94D5A93}"/>
              </a:ext>
            </a:extLst>
          </p:cNvPr>
          <p:cNvCxnSpPr>
            <a:cxnSpLocks/>
          </p:cNvCxnSpPr>
          <p:nvPr/>
        </p:nvCxnSpPr>
        <p:spPr>
          <a:xfrm flipH="1">
            <a:off x="6263640" y="1971981"/>
            <a:ext cx="1143000" cy="66149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25C61C-9C6C-592C-2C2A-6FD803E9EB67}"/>
              </a:ext>
            </a:extLst>
          </p:cNvPr>
          <p:cNvCxnSpPr>
            <a:cxnSpLocks/>
          </p:cNvCxnSpPr>
          <p:nvPr/>
        </p:nvCxnSpPr>
        <p:spPr>
          <a:xfrm flipH="1">
            <a:off x="7214616" y="1971981"/>
            <a:ext cx="192024" cy="6911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F8A27F-DED4-CE44-EBA9-219B3E24C413}"/>
              </a:ext>
            </a:extLst>
          </p:cNvPr>
          <p:cNvCxnSpPr/>
          <p:nvPr/>
        </p:nvCxnSpPr>
        <p:spPr>
          <a:xfrm>
            <a:off x="1481328" y="2825496"/>
            <a:ext cx="4846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7DCB2AE-E0CC-DACC-075F-1EBEF01FD73B}"/>
              </a:ext>
            </a:extLst>
          </p:cNvPr>
          <p:cNvSpPr txBox="1"/>
          <p:nvPr/>
        </p:nvSpPr>
        <p:spPr>
          <a:xfrm>
            <a:off x="697992" y="2670051"/>
            <a:ext cx="100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Person ID number (generated by the platform)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D48738-7144-E990-951B-3001049EA034}"/>
              </a:ext>
            </a:extLst>
          </p:cNvPr>
          <p:cNvSpPr txBox="1"/>
          <p:nvPr/>
        </p:nvSpPr>
        <p:spPr>
          <a:xfrm>
            <a:off x="598408" y="764171"/>
            <a:ext cx="804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Internal username search: Personnel Affiliated to CCC.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340CB78-4C46-BF8C-3478-69F7D943648A}"/>
              </a:ext>
            </a:extLst>
          </p:cNvPr>
          <p:cNvCxnSpPr/>
          <p:nvPr/>
        </p:nvCxnSpPr>
        <p:spPr>
          <a:xfrm flipH="1">
            <a:off x="4261104" y="3058564"/>
            <a:ext cx="8869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C6099C5-1D28-6D61-84FD-43838BDB93DB}"/>
              </a:ext>
            </a:extLst>
          </p:cNvPr>
          <p:cNvSpPr txBox="1"/>
          <p:nvPr/>
        </p:nvSpPr>
        <p:spPr>
          <a:xfrm>
            <a:off x="5166360" y="2893375"/>
            <a:ext cx="2048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First name*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3E1123-73E7-CF7B-23CB-0B894B834DBB}"/>
              </a:ext>
            </a:extLst>
          </p:cNvPr>
          <p:cNvSpPr txBox="1"/>
          <p:nvPr/>
        </p:nvSpPr>
        <p:spPr>
          <a:xfrm>
            <a:off x="11069574" y="2614317"/>
            <a:ext cx="77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Last name *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CEC337-3651-47AC-D5DA-55612E643232}"/>
              </a:ext>
            </a:extLst>
          </p:cNvPr>
          <p:cNvCxnSpPr/>
          <p:nvPr/>
        </p:nvCxnSpPr>
        <p:spPr>
          <a:xfrm flipH="1">
            <a:off x="10789920" y="2825496"/>
            <a:ext cx="2743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AD0DDB-4B8C-DA5C-E54D-7C264C730564}"/>
              </a:ext>
            </a:extLst>
          </p:cNvPr>
          <p:cNvCxnSpPr/>
          <p:nvPr/>
        </p:nvCxnSpPr>
        <p:spPr>
          <a:xfrm>
            <a:off x="4914900" y="4087368"/>
            <a:ext cx="5029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BD8E3929-4321-F98E-27D8-B69E5AF4D6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012" y="4658791"/>
            <a:ext cx="11177789" cy="514533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71D8332-5FFC-2E30-20EC-05423D5714AD}"/>
              </a:ext>
            </a:extLst>
          </p:cNvPr>
          <p:cNvCxnSpPr/>
          <p:nvPr/>
        </p:nvCxnSpPr>
        <p:spPr>
          <a:xfrm flipV="1">
            <a:off x="813816" y="5248656"/>
            <a:ext cx="0" cy="3657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7260621-2F02-60AF-0A56-CB614F338EE0}"/>
              </a:ext>
            </a:extLst>
          </p:cNvPr>
          <p:cNvSpPr txBox="1"/>
          <p:nvPr/>
        </p:nvSpPr>
        <p:spPr>
          <a:xfrm>
            <a:off x="477012" y="5689748"/>
            <a:ext cx="1955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Click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return value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to populate the PI </a:t>
            </a:r>
          </a:p>
        </p:txBody>
      </p:sp>
      <p:pic>
        <p:nvPicPr>
          <p:cNvPr id="2" name="Audio Recording Feb 23, 2025 at 4:37:28 PM">
            <a:hlinkClick r:id="" action="ppaction://media"/>
            <a:extLst>
              <a:ext uri="{FF2B5EF4-FFF2-40B4-BE49-F238E27FC236}">
                <a16:creationId xmlns:a16="http://schemas.microsoft.com/office/drawing/2014/main" id="{54B6D249-4A6E-683F-1C7D-DEB827C126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20680" y="53201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A64AEE-C662-AC98-3F7E-8B476B005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453748E-7062-B882-308B-407685547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9C006D-FC45-F0DC-151E-C677D233A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8F29EE-F160-DBCD-50AE-C8730A4F5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663" y="2205196"/>
            <a:ext cx="10718292" cy="3534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AF0D31-A3E6-684C-6FD6-EC0F15B11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628" y="1265070"/>
            <a:ext cx="6706536" cy="7716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8E79BE-0761-A6B5-DA90-F33012CC93F7}"/>
              </a:ext>
            </a:extLst>
          </p:cNvPr>
          <p:cNvSpPr/>
          <p:nvPr/>
        </p:nvSpPr>
        <p:spPr>
          <a:xfrm>
            <a:off x="2386584" y="1694332"/>
            <a:ext cx="5087580" cy="38581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7B5C20-8BC6-5480-C9B8-6BC3FD1F3E3D}"/>
              </a:ext>
            </a:extLst>
          </p:cNvPr>
          <p:cNvCxnSpPr>
            <a:cxnSpLocks/>
          </p:cNvCxnSpPr>
          <p:nvPr/>
        </p:nvCxnSpPr>
        <p:spPr>
          <a:xfrm flipH="1">
            <a:off x="6818082" y="1937028"/>
            <a:ext cx="325997" cy="4839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D6F497-C04A-BCE7-0B7A-80377F073DE3}"/>
              </a:ext>
            </a:extLst>
          </p:cNvPr>
          <p:cNvCxnSpPr>
            <a:cxnSpLocks/>
          </p:cNvCxnSpPr>
          <p:nvPr/>
        </p:nvCxnSpPr>
        <p:spPr>
          <a:xfrm>
            <a:off x="7168896" y="1937028"/>
            <a:ext cx="118872" cy="48391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B5B223-62B5-0016-F241-C46FD3E4D769}"/>
              </a:ext>
            </a:extLst>
          </p:cNvPr>
          <p:cNvSpPr txBox="1"/>
          <p:nvPr/>
        </p:nvSpPr>
        <p:spPr>
          <a:xfrm>
            <a:off x="4610421" y="3923757"/>
            <a:ext cx="13418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First name*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4403F5-E9CE-87B7-C60A-07831F4E57B4}"/>
              </a:ext>
            </a:extLst>
          </p:cNvPr>
          <p:cNvSpPr txBox="1"/>
          <p:nvPr/>
        </p:nvSpPr>
        <p:spPr>
          <a:xfrm>
            <a:off x="10807827" y="3831423"/>
            <a:ext cx="671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Last name 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899851-D1FF-AC75-3387-790C4481B8E0}"/>
              </a:ext>
            </a:extLst>
          </p:cNvPr>
          <p:cNvSpPr txBox="1"/>
          <p:nvPr/>
        </p:nvSpPr>
        <p:spPr>
          <a:xfrm>
            <a:off x="3696462" y="2477901"/>
            <a:ext cx="3472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Address Book ID (generated by the platform)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F412DEB-8664-D785-078B-8A7572EE0ED1}"/>
              </a:ext>
            </a:extLst>
          </p:cNvPr>
          <p:cNvCxnSpPr>
            <a:cxnSpLocks/>
          </p:cNvCxnSpPr>
          <p:nvPr/>
        </p:nvCxnSpPr>
        <p:spPr>
          <a:xfrm>
            <a:off x="4383639" y="4062257"/>
            <a:ext cx="22678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E71FB41-2D6A-F526-9D45-14DF06A6DE15}"/>
              </a:ext>
            </a:extLst>
          </p:cNvPr>
          <p:cNvCxnSpPr>
            <a:cxnSpLocks/>
          </p:cNvCxnSpPr>
          <p:nvPr/>
        </p:nvCxnSpPr>
        <p:spPr>
          <a:xfrm>
            <a:off x="10530078" y="4069117"/>
            <a:ext cx="3749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E97981E-29A5-10F3-7F24-96A0F0DC46DF}"/>
              </a:ext>
            </a:extLst>
          </p:cNvPr>
          <p:cNvSpPr txBox="1"/>
          <p:nvPr/>
        </p:nvSpPr>
        <p:spPr>
          <a:xfrm>
            <a:off x="1193292" y="716485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External Address Book Search: Personnel Non-Affiliated to CCC.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FCFC662-AF62-5707-FC64-7083C319B16C}"/>
              </a:ext>
            </a:extLst>
          </p:cNvPr>
          <p:cNvCxnSpPr/>
          <p:nvPr/>
        </p:nvCxnSpPr>
        <p:spPr>
          <a:xfrm>
            <a:off x="3193542" y="2613114"/>
            <a:ext cx="4937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0CFE3C6B-7E96-2379-87CE-C52ABFB87C8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9143"/>
          <a:stretch/>
        </p:blipFill>
        <p:spPr>
          <a:xfrm>
            <a:off x="556902" y="5742586"/>
            <a:ext cx="11181033" cy="367186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243D3EF-1EC2-0597-7A77-262B89B61386}"/>
              </a:ext>
            </a:extLst>
          </p:cNvPr>
          <p:cNvCxnSpPr>
            <a:cxnSpLocks/>
          </p:cNvCxnSpPr>
          <p:nvPr/>
        </p:nvCxnSpPr>
        <p:spPr>
          <a:xfrm flipV="1">
            <a:off x="905256" y="6109772"/>
            <a:ext cx="0" cy="268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B97BDA0-D50B-FA13-5CA3-6CD23F221954}"/>
              </a:ext>
            </a:extLst>
          </p:cNvPr>
          <p:cNvCxnSpPr/>
          <p:nvPr/>
        </p:nvCxnSpPr>
        <p:spPr>
          <a:xfrm>
            <a:off x="4837176" y="5422392"/>
            <a:ext cx="5955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" name="Audio Recording Feb 24, 2025 at 8:37:17 AM">
            <a:hlinkClick r:id="" action="ppaction://media"/>
            <a:extLst>
              <a:ext uri="{FF2B5EF4-FFF2-40B4-BE49-F238E27FC236}">
                <a16:creationId xmlns:a16="http://schemas.microsoft.com/office/drawing/2014/main" id="{D5F9BD21-70DE-9F26-0943-3BEEE16C2C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99380" y="5792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3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C92000-DD47-B8D0-CE92-5349332B9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ACF3814-DF2D-01C3-C3FB-B9C71236B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A813F5-8673-3BDB-EF5E-6114678FB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666BF-20C1-CF40-5025-DFA4E309B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12" y="763112"/>
            <a:ext cx="11403675" cy="3704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C9D75E-4CDB-82E5-9D4B-32D23F2D850D}"/>
              </a:ext>
            </a:extLst>
          </p:cNvPr>
          <p:cNvSpPr txBox="1"/>
          <p:nvPr/>
        </p:nvSpPr>
        <p:spPr>
          <a:xfrm>
            <a:off x="2365801" y="4630172"/>
            <a:ext cx="7626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Document Number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: Unique 4 digits.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Initiator: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Email of the initiator + the last time and date the protocol was accessed.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Protocol #: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Last two digits of the current year + two digits of the current month + sequential number.</a:t>
            </a:r>
          </a:p>
        </p:txBody>
      </p:sp>
      <p:pic>
        <p:nvPicPr>
          <p:cNvPr id="2" name="Audio Recording Feb 23, 2025 at 4:42:10 PM">
            <a:hlinkClick r:id="" action="ppaction://media"/>
            <a:extLst>
              <a:ext uri="{FF2B5EF4-FFF2-40B4-BE49-F238E27FC236}">
                <a16:creationId xmlns:a16="http://schemas.microsoft.com/office/drawing/2014/main" id="{CEBADACB-1622-FCA8-1D22-155380200E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5714" y="54423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9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157320-8A0A-97EC-B9B5-A128A7979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7FDAD20-EDE9-4406-9807-42BC6B737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092F5A-2175-26AD-871A-99BCCD280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86695-0BCE-1DF0-BBCB-64CDB849EF2A}"/>
              </a:ext>
            </a:extLst>
          </p:cNvPr>
          <p:cNvSpPr txBox="1"/>
          <p:nvPr/>
        </p:nvSpPr>
        <p:spPr>
          <a:xfrm>
            <a:off x="477012" y="774192"/>
            <a:ext cx="511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Protocol Tab &gt; Status and Dates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E6ABA-D519-5312-F604-44D6F84FE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12" y="2267746"/>
            <a:ext cx="11237976" cy="1702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AE197B-B5CF-BDC0-EBE5-E4A429F58D47}"/>
              </a:ext>
            </a:extLst>
          </p:cNvPr>
          <p:cNvSpPr txBox="1"/>
          <p:nvPr/>
        </p:nvSpPr>
        <p:spPr>
          <a:xfrm>
            <a:off x="3493008" y="4559654"/>
            <a:ext cx="6473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The information is autogenerated by the system. Subsequent dates will be generated based on the actions taken on the protocol.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Audio Recording Feb 24, 2025 at 9:20:39 AM">
            <a:hlinkClick r:id="" action="ppaction://media"/>
            <a:extLst>
              <a:ext uri="{FF2B5EF4-FFF2-40B4-BE49-F238E27FC236}">
                <a16:creationId xmlns:a16="http://schemas.microsoft.com/office/drawing/2014/main" id="{DFBE8082-E33F-C70C-938C-9C9546378F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496" y="54534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CED5E0-2ED1-83D2-2D76-2D0ABE9D8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CEC3424-2117-DD41-10BA-211F5F21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FF7D53-8E09-33AE-0EA1-4D13FB45A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920BF-8975-D066-D5FA-80F3690ACF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39" b="312"/>
          <a:stretch/>
        </p:blipFill>
        <p:spPr>
          <a:xfrm>
            <a:off x="477012" y="1219137"/>
            <a:ext cx="11237976" cy="34231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5A7D04-067B-A06B-C2AC-7B235B84FFF6}"/>
              </a:ext>
            </a:extLst>
          </p:cNvPr>
          <p:cNvSpPr txBox="1"/>
          <p:nvPr/>
        </p:nvSpPr>
        <p:spPr>
          <a:xfrm>
            <a:off x="714375" y="714375"/>
            <a:ext cx="1076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Protocol Tab &gt; Additional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D2F1D-E6C9-D1E8-AA3A-1B0C6AB6C53F}"/>
              </a:ext>
            </a:extLst>
          </p:cNvPr>
          <p:cNvSpPr txBox="1"/>
          <p:nvPr/>
        </p:nvSpPr>
        <p:spPr>
          <a:xfrm>
            <a:off x="1033272" y="4901184"/>
            <a:ext cx="6355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FDA Investigational new drug or Investigational device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Short title of the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Keywords of the Study</a:t>
            </a:r>
          </a:p>
        </p:txBody>
      </p:sp>
      <p:pic>
        <p:nvPicPr>
          <p:cNvPr id="2" name="Audio Recording Feb 24, 2025 at 9:27:51 AM">
            <a:hlinkClick r:id="" action="ppaction://media"/>
            <a:extLst>
              <a:ext uri="{FF2B5EF4-FFF2-40B4-BE49-F238E27FC236}">
                <a16:creationId xmlns:a16="http://schemas.microsoft.com/office/drawing/2014/main" id="{02179CF7-57F7-8B3C-43F7-98E5369C95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4825" y="53460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1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739159-CFD0-3F21-6E6D-50B9E5F7B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0A09160-7346-4B6F-1E7C-379B23186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DF1A61-3778-70CE-81AC-93C84D4DD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F385E-638C-82E6-55F4-1EC02AAF0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5" y="1653123"/>
            <a:ext cx="10804254" cy="3147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C0B057-600F-B472-B120-43FA3FD870A3}"/>
              </a:ext>
            </a:extLst>
          </p:cNvPr>
          <p:cNvSpPr txBox="1"/>
          <p:nvPr/>
        </p:nvSpPr>
        <p:spPr>
          <a:xfrm>
            <a:off x="519066" y="2659559"/>
            <a:ext cx="942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Select external IRB( if applicable)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A0461-C8E0-038B-683E-8387DDB4D4A0}"/>
              </a:ext>
            </a:extLst>
          </p:cNvPr>
          <p:cNvSpPr txBox="1"/>
          <p:nvPr/>
        </p:nvSpPr>
        <p:spPr>
          <a:xfrm>
            <a:off x="847725" y="803731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Protocol Tab &gt;Other Identifiers</a:t>
            </a:r>
          </a:p>
        </p:txBody>
      </p:sp>
      <p:pic>
        <p:nvPicPr>
          <p:cNvPr id="2" name="Audio Recording Feb 24, 2025 at 9:29:36 AM">
            <a:hlinkClick r:id="" action="ppaction://media"/>
            <a:extLst>
              <a:ext uri="{FF2B5EF4-FFF2-40B4-BE49-F238E27FC236}">
                <a16:creationId xmlns:a16="http://schemas.microsoft.com/office/drawing/2014/main" id="{EA4BF80A-125F-F9A8-2D1B-08AE30694F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863" y="55194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1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E0B641-971E-8BB3-4B3E-4E6D33084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A72282E-1E04-E5D3-3F2E-EBCE12D16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85A6F1-D58D-F51B-EDF9-80810D2CD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C5791-C31D-4C40-5294-622931F59DDE}"/>
              </a:ext>
            </a:extLst>
          </p:cNvPr>
          <p:cNvSpPr txBox="1"/>
          <p:nvPr/>
        </p:nvSpPr>
        <p:spPr>
          <a:xfrm>
            <a:off x="477012" y="695325"/>
            <a:ext cx="905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Protocol Tab &gt; Organizations: If the performing organization is external change it.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70F602-85B2-AD4F-FD5B-F4499F0ED8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81" t="6994" r="703" b="1766"/>
          <a:stretch/>
        </p:blipFill>
        <p:spPr>
          <a:xfrm>
            <a:off x="642938" y="1774576"/>
            <a:ext cx="10402818" cy="2003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E2E69F-0C48-281E-06A6-AF7AE83261B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33" t="8795" r="3756" b="12393"/>
          <a:stretch/>
        </p:blipFill>
        <p:spPr>
          <a:xfrm>
            <a:off x="2562225" y="2776571"/>
            <a:ext cx="1162812" cy="514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CDB112-CDAC-F6E6-7225-062746AF8ED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047" b="3966"/>
          <a:stretch/>
        </p:blipFill>
        <p:spPr>
          <a:xfrm>
            <a:off x="614363" y="3941725"/>
            <a:ext cx="10867263" cy="227305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C58C58-BF56-082D-77A1-E97AFEDCE946}"/>
              </a:ext>
            </a:extLst>
          </p:cNvPr>
          <p:cNvCxnSpPr/>
          <p:nvPr/>
        </p:nvCxnSpPr>
        <p:spPr>
          <a:xfrm>
            <a:off x="2121408" y="3033746"/>
            <a:ext cx="1271016" cy="10719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" name="Audio Recording Feb 24, 2025 at 9:33:22 AM">
            <a:hlinkClick r:id="" action="ppaction://media"/>
            <a:extLst>
              <a:ext uri="{FF2B5EF4-FFF2-40B4-BE49-F238E27FC236}">
                <a16:creationId xmlns:a16="http://schemas.microsoft.com/office/drawing/2014/main" id="{B3CABC42-95A2-AD9D-6D59-4325F3B15A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6950" y="54835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4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F7A851-6099-67BC-A76B-DDAB1ABD1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23EBA60-857A-B523-5A26-8E38BD0F5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3D5A2D-C1DE-C26B-A732-D1B4EDCB3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30841-2A06-68E0-C9F1-3070FD78A9FA}"/>
              </a:ext>
            </a:extLst>
          </p:cNvPr>
          <p:cNvSpPr txBox="1"/>
          <p:nvPr/>
        </p:nvSpPr>
        <p:spPr>
          <a:xfrm>
            <a:off x="477012" y="695325"/>
            <a:ext cx="905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Protocol Tab &gt; Funding Sources: Link the IRB Protocol to your proposal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ED2CD-8322-8356-A2F4-BB0528A89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12" y="2148232"/>
            <a:ext cx="11237976" cy="2361096"/>
          </a:xfrm>
          <a:prstGeom prst="rect">
            <a:avLst/>
          </a:prstGeom>
        </p:spPr>
      </p:pic>
      <p:pic>
        <p:nvPicPr>
          <p:cNvPr id="2" name="Audio Recording Feb 24, 2025 at 9:41:02 AM">
            <a:hlinkClick r:id="" action="ppaction://media"/>
            <a:extLst>
              <a:ext uri="{FF2B5EF4-FFF2-40B4-BE49-F238E27FC236}">
                <a16:creationId xmlns:a16="http://schemas.microsoft.com/office/drawing/2014/main" id="{93490900-B30B-1764-B6E0-598BFDF3B4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16" y="54950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839ED4-70FD-7E25-FFE5-BA504464D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6AE2DA7-B050-5F70-9BCD-8D675191F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39E3EF-6D6A-2631-8AA2-D99C87558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9BE329-02DC-FC5A-F4EF-F5BCA2AD6F0F}"/>
              </a:ext>
            </a:extLst>
          </p:cNvPr>
          <p:cNvSpPr txBox="1"/>
          <p:nvPr/>
        </p:nvSpPr>
        <p:spPr>
          <a:xfrm>
            <a:off x="477012" y="695325"/>
            <a:ext cx="905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Protocol Tab &gt; Funding Sources: Sponsor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301F4F-4351-714B-AC09-D86EE71F6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62" y="1064657"/>
            <a:ext cx="10658475" cy="4790704"/>
          </a:xfrm>
          <a:prstGeom prst="rect">
            <a:avLst/>
          </a:prstGeom>
        </p:spPr>
      </p:pic>
      <p:pic>
        <p:nvPicPr>
          <p:cNvPr id="2" name="Audio Recording Feb 24, 2025 at 9:35:03 AM">
            <a:hlinkClick r:id="" action="ppaction://media"/>
            <a:extLst>
              <a:ext uri="{FF2B5EF4-FFF2-40B4-BE49-F238E27FC236}">
                <a16:creationId xmlns:a16="http://schemas.microsoft.com/office/drawing/2014/main" id="{F37F2C4A-B757-2E07-F5D1-9A0219FFB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0664" y="4800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E5E849-147B-5124-EC7B-AA55B741D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AF34AC-7A23-B869-3BEB-4ED1C20BF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730832-25E1-0310-531A-B8D08AC57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C748A3-BC3E-8053-71CB-7EB9E84785D4}"/>
              </a:ext>
            </a:extLst>
          </p:cNvPr>
          <p:cNvSpPr txBox="1"/>
          <p:nvPr/>
        </p:nvSpPr>
        <p:spPr>
          <a:xfrm>
            <a:off x="477012" y="480060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chemeClr val="accent2">
                    <a:lumMod val="75000"/>
                  </a:schemeClr>
                </a:solidFill>
              </a:rPr>
              <a:t>Intranet:  https://cccuprnet.sharepoint.com/sites/webintranet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73CFF0-E69A-8686-B25E-B825C8404A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14"/>
          <a:stretch/>
        </p:blipFill>
        <p:spPr>
          <a:xfrm>
            <a:off x="477011" y="1736724"/>
            <a:ext cx="11172445" cy="448251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705493-E362-1D61-6896-032DCC5E93B1}"/>
              </a:ext>
            </a:extLst>
          </p:cNvPr>
          <p:cNvCxnSpPr/>
          <p:nvPr/>
        </p:nvCxnSpPr>
        <p:spPr>
          <a:xfrm>
            <a:off x="7485241" y="5861581"/>
            <a:ext cx="640080" cy="0"/>
          </a:xfrm>
          <a:prstGeom prst="straightConnector1">
            <a:avLst/>
          </a:prstGeom>
          <a:ln w="47625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Audio Recording Feb 24, 2025 at 8:11:25 AM">
            <a:hlinkClick r:id="" action="ppaction://media"/>
            <a:extLst>
              <a:ext uri="{FF2B5EF4-FFF2-40B4-BE49-F238E27FC236}">
                <a16:creationId xmlns:a16="http://schemas.microsoft.com/office/drawing/2014/main" id="{590E5B1E-A81B-49A2-81A8-8725CEEF4E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496" y="54857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4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210036-1A0D-9064-1554-6EA58F800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0672CF9-6520-BFAB-D109-A82AA0B58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F568FF-3AC1-574F-28D6-67997C472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A10121-2E82-E55E-B5C8-1EA37D9B4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12" y="1461231"/>
            <a:ext cx="11237976" cy="3935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F55CC8-9E79-AB67-974D-E1595B0C228C}"/>
              </a:ext>
            </a:extLst>
          </p:cNvPr>
          <p:cNvSpPr txBox="1"/>
          <p:nvPr/>
        </p:nvSpPr>
        <p:spPr>
          <a:xfrm>
            <a:off x="828675" y="885825"/>
            <a:ext cx="421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Protocol Tab &gt; Participants Types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86FD75-9824-6293-592E-F5C98AC0637C}"/>
              </a:ext>
            </a:extLst>
          </p:cNvPr>
          <p:cNvSpPr/>
          <p:nvPr/>
        </p:nvSpPr>
        <p:spPr>
          <a:xfrm>
            <a:off x="10397490" y="2487168"/>
            <a:ext cx="493776" cy="29260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AD068-A541-7502-B6B6-9059FB27BA8D}"/>
              </a:ext>
            </a:extLst>
          </p:cNvPr>
          <p:cNvSpPr txBox="1"/>
          <p:nvPr/>
        </p:nvSpPr>
        <p:spPr>
          <a:xfrm>
            <a:off x="630936" y="3836305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Add the type of participants according to their category individually, along with an approximate count.</a:t>
            </a:r>
          </a:p>
        </p:txBody>
      </p:sp>
      <p:pic>
        <p:nvPicPr>
          <p:cNvPr id="6" name="Audio Recording Feb 24, 2025 at 9:43:13 AM">
            <a:hlinkClick r:id="" action="ppaction://media"/>
            <a:extLst>
              <a:ext uri="{FF2B5EF4-FFF2-40B4-BE49-F238E27FC236}">
                <a16:creationId xmlns:a16="http://schemas.microsoft.com/office/drawing/2014/main" id="{778C5D82-5F48-987B-FBA5-637DAE66E9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0936" y="55166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2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EEE7DF-114C-6877-35BC-335A5E435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6E58FBA-326E-3944-8392-F9101D7C7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BC87A1-404F-4ACA-650A-0C226099E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147B1-2477-7985-C025-D4CDD4942408}"/>
              </a:ext>
            </a:extLst>
          </p:cNvPr>
          <p:cNvSpPr txBox="1"/>
          <p:nvPr/>
        </p:nvSpPr>
        <p:spPr>
          <a:xfrm>
            <a:off x="724281" y="736769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Personnel Tab&gt; Protocol Personnel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34B05-0D5E-1CDB-A5BA-54485B889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765" y="1344570"/>
            <a:ext cx="10683534" cy="46356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C4B337-1C55-BF16-9427-A2161E47D7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735" t="3691" r="15109" b="19478"/>
          <a:stretch/>
        </p:blipFill>
        <p:spPr>
          <a:xfrm>
            <a:off x="8092439" y="3147670"/>
            <a:ext cx="900003" cy="864477"/>
          </a:xfrm>
          <a:prstGeom prst="round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D7629C-5B0D-E796-68A3-05BAD00B8B18}"/>
              </a:ext>
            </a:extLst>
          </p:cNvPr>
          <p:cNvSpPr txBox="1"/>
          <p:nvPr/>
        </p:nvSpPr>
        <p:spPr>
          <a:xfrm>
            <a:off x="5943599" y="2438400"/>
            <a:ext cx="229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Search and add personnel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BF610E-364F-FECD-3A9C-5E218DCF346E}"/>
              </a:ext>
            </a:extLst>
          </p:cNvPr>
          <p:cNvCxnSpPr/>
          <p:nvPr/>
        </p:nvCxnSpPr>
        <p:spPr>
          <a:xfrm flipH="1">
            <a:off x="5221224" y="2576899"/>
            <a:ext cx="722375" cy="0"/>
          </a:xfrm>
          <a:prstGeom prst="straightConnector1">
            <a:avLst/>
          </a:prstGeom>
          <a:ln w="4445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Audio Recording Feb 24, 2025 at 9:48:13 AM">
            <a:hlinkClick r:id="" action="ppaction://media"/>
            <a:extLst>
              <a:ext uri="{FF2B5EF4-FFF2-40B4-BE49-F238E27FC236}">
                <a16:creationId xmlns:a16="http://schemas.microsoft.com/office/drawing/2014/main" id="{D7F59E7B-1847-67E1-E44B-2FDDFE6E8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5131" y="50010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2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EAEFAB-9459-7CD6-08CF-A4E8DDBE9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3F9E603-8ECB-93B2-676E-6234F4FE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CA7828-C7B4-BB2B-4F33-1186C2344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6EACA-919B-7D5E-76A7-B130A8E11B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894" t="12735" r="11845" b="15633"/>
          <a:stretch/>
        </p:blipFill>
        <p:spPr>
          <a:xfrm>
            <a:off x="617394" y="559071"/>
            <a:ext cx="415290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32033E-29A6-6E10-DBC1-4C363481BF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14" b="7899"/>
          <a:stretch/>
        </p:blipFill>
        <p:spPr>
          <a:xfrm>
            <a:off x="477012" y="1857053"/>
            <a:ext cx="7304913" cy="2763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D813CA-15AD-3B88-5DAB-506BF43FB1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012" y="4692613"/>
            <a:ext cx="10396728" cy="1613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3EE07-3F98-3491-7E02-E9A96CAC144A}"/>
              </a:ext>
            </a:extLst>
          </p:cNvPr>
          <p:cNvSpPr txBox="1"/>
          <p:nvPr/>
        </p:nvSpPr>
        <p:spPr>
          <a:xfrm>
            <a:off x="5131724" y="1451496"/>
            <a:ext cx="296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Update the Affiliation 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88EED-E073-2265-B115-B0D94C3E37D8}"/>
              </a:ext>
            </a:extLst>
          </p:cNvPr>
          <p:cNvSpPr txBox="1"/>
          <p:nvPr/>
        </p:nvSpPr>
        <p:spPr>
          <a:xfrm>
            <a:off x="8529320" y="2933162"/>
            <a:ext cx="2843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Contact information is already in the system but can be updated</a:t>
            </a:r>
            <a:r>
              <a:rPr lang="en-US" sz="1600" dirty="0"/>
              <a:t>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2863B4-9B42-F706-7FA7-9CE7492BBA6D}"/>
              </a:ext>
            </a:extLst>
          </p:cNvPr>
          <p:cNvCxnSpPr/>
          <p:nvPr/>
        </p:nvCxnSpPr>
        <p:spPr>
          <a:xfrm>
            <a:off x="4032504" y="1636488"/>
            <a:ext cx="1078992" cy="0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39FDDF-6F28-B521-2246-EDCCD86FFE7B}"/>
              </a:ext>
            </a:extLst>
          </p:cNvPr>
          <p:cNvCxnSpPr/>
          <p:nvPr/>
        </p:nvCxnSpPr>
        <p:spPr>
          <a:xfrm>
            <a:off x="7019636" y="3238933"/>
            <a:ext cx="13762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B974FB-42A7-15CB-08FC-63F4E0AD23A2}"/>
              </a:ext>
            </a:extLst>
          </p:cNvPr>
          <p:cNvSpPr txBox="1"/>
          <p:nvPr/>
        </p:nvSpPr>
        <p:spPr>
          <a:xfrm>
            <a:off x="6725182" y="5406504"/>
            <a:ext cx="4885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Attach each file individually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No special characters in the file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Description: file name + personnel name and last name</a:t>
            </a:r>
          </a:p>
        </p:txBody>
      </p:sp>
      <p:pic>
        <p:nvPicPr>
          <p:cNvPr id="6" name="Audio Recording Feb 24, 2025 at 9:52:52 AM">
            <a:hlinkClick r:id="" action="ppaction://media"/>
            <a:extLst>
              <a:ext uri="{FF2B5EF4-FFF2-40B4-BE49-F238E27FC236}">
                <a16:creationId xmlns:a16="http://schemas.microsoft.com/office/drawing/2014/main" id="{32F4BF43-678F-EA47-B474-4A604C126F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34880" y="38146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42F15-AD93-9136-CC64-E1A041AB4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D860253-95D9-25A8-AB4B-294CD8A8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CA8E0B-5C68-2C0E-5666-2CB6899D1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76445-FFD5-47AF-25C9-75EF1786C8D4}"/>
              </a:ext>
            </a:extLst>
          </p:cNvPr>
          <p:cNvSpPr txBox="1"/>
          <p:nvPr/>
        </p:nvSpPr>
        <p:spPr>
          <a:xfrm>
            <a:off x="733425" y="742950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Questionnaire Tab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28A824-91C0-1EA6-DBFE-F2BEBACE1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97" y="1266683"/>
            <a:ext cx="10868025" cy="4522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DA4764-0849-09A9-A4BF-8E97320A70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012" t="11539" r="8845"/>
          <a:stretch/>
        </p:blipFill>
        <p:spPr>
          <a:xfrm>
            <a:off x="7924800" y="3648075"/>
            <a:ext cx="1714500" cy="6942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55B51B-56B2-7AA7-5524-98B3CFF21127}"/>
              </a:ext>
            </a:extLst>
          </p:cNvPr>
          <p:cNvSpPr txBox="1"/>
          <p:nvPr/>
        </p:nvSpPr>
        <p:spPr>
          <a:xfrm>
            <a:off x="676953" y="5139075"/>
            <a:ext cx="454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Answer the questions and include notes and attachments when requested.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93CCF8-1FED-7B97-B5C1-AF1F2622E034}"/>
              </a:ext>
            </a:extLst>
          </p:cNvPr>
          <p:cNvCxnSpPr/>
          <p:nvPr/>
        </p:nvCxnSpPr>
        <p:spPr>
          <a:xfrm flipH="1">
            <a:off x="4588163" y="2761581"/>
            <a:ext cx="102412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0AE37F-2AE3-43AE-E052-4627C62757E2}"/>
              </a:ext>
            </a:extLst>
          </p:cNvPr>
          <p:cNvCxnSpPr/>
          <p:nvPr/>
        </p:nvCxnSpPr>
        <p:spPr>
          <a:xfrm flipH="1">
            <a:off x="5412510" y="2558473"/>
            <a:ext cx="609600" cy="0"/>
          </a:xfrm>
          <a:prstGeom prst="straightConnector1">
            <a:avLst/>
          </a:prstGeom>
          <a:ln w="3492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Audio Recording Feb 24, 2025 at 9:59:14 AM">
            <a:hlinkClick r:id="" action="ppaction://media"/>
            <a:extLst>
              <a:ext uri="{FF2B5EF4-FFF2-40B4-BE49-F238E27FC236}">
                <a16:creationId xmlns:a16="http://schemas.microsoft.com/office/drawing/2014/main" id="{F6FE3C4F-14E6-5C41-8236-670D68095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5680" y="41992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29F4CC-BC77-9AAD-D0F0-0890096FD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CB46A22-4950-BE11-861E-52E23115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265270-4AF0-25D1-2938-A2C098E8C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A1BED-B259-F630-6168-79F5A3A5D1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7823"/>
          <a:stretch/>
        </p:blipFill>
        <p:spPr>
          <a:xfrm>
            <a:off x="717422" y="1801368"/>
            <a:ext cx="10915651" cy="2849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82817D-844C-E432-76FE-BFCFDF4D22BC}"/>
              </a:ext>
            </a:extLst>
          </p:cNvPr>
          <p:cNvSpPr txBox="1"/>
          <p:nvPr/>
        </p:nvSpPr>
        <p:spPr>
          <a:xfrm>
            <a:off x="647700" y="647700"/>
            <a:ext cx="374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Special Review Tab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3A820-4A88-39AE-14B3-95B60412E6BC}"/>
              </a:ext>
            </a:extLst>
          </p:cNvPr>
          <p:cNvSpPr txBox="1"/>
          <p:nvPr/>
        </p:nvSpPr>
        <p:spPr>
          <a:xfrm>
            <a:off x="5187696" y="3226218"/>
            <a:ext cx="333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Add special reviews linked to your protocol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22C319-6A69-9575-782B-1C2190AC8FF8}"/>
              </a:ext>
            </a:extLst>
          </p:cNvPr>
          <p:cNvSpPr txBox="1"/>
          <p:nvPr/>
        </p:nvSpPr>
        <p:spPr>
          <a:xfrm>
            <a:off x="760476" y="4763330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Include additional special reviews associated with your IRB protocol, such as biosafety, IACUC, biohazard materials, etc. (excluding human subjects)</a:t>
            </a:r>
          </a:p>
        </p:txBody>
      </p:sp>
      <p:pic>
        <p:nvPicPr>
          <p:cNvPr id="2" name="Audio Recording Feb 24, 2025 at 10:03:38 AM">
            <a:hlinkClick r:id="" action="ppaction://media"/>
            <a:extLst>
              <a:ext uri="{FF2B5EF4-FFF2-40B4-BE49-F238E27FC236}">
                <a16:creationId xmlns:a16="http://schemas.microsoft.com/office/drawing/2014/main" id="{BF9D2A5E-8783-499F-9D8C-14D59B75E4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7700" y="54354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5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C1420-D8B7-444B-6ED6-C4EF53241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4208C8D-2A97-8768-67DF-8B70F6A7B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91526F-A50C-8947-B780-3215AA9BB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95ECB-B51B-08B9-9430-94DBA9501141}"/>
              </a:ext>
            </a:extLst>
          </p:cNvPr>
          <p:cNvSpPr txBox="1"/>
          <p:nvPr/>
        </p:nvSpPr>
        <p:spPr>
          <a:xfrm>
            <a:off x="627126" y="840011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Notes and Attachments Tab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88AE18-7E50-6BBB-EA8F-C0A1CB04169C}"/>
              </a:ext>
            </a:extLst>
          </p:cNvPr>
          <p:cNvCxnSpPr>
            <a:cxnSpLocks/>
          </p:cNvCxnSpPr>
          <p:nvPr/>
        </p:nvCxnSpPr>
        <p:spPr>
          <a:xfrm flipH="1">
            <a:off x="2590800" y="3319272"/>
            <a:ext cx="985252" cy="110032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F76A170-EF6F-7D22-0CB8-04295256EFA3}"/>
              </a:ext>
            </a:extLst>
          </p:cNvPr>
          <p:cNvSpPr txBox="1"/>
          <p:nvPr/>
        </p:nvSpPr>
        <p:spPr>
          <a:xfrm>
            <a:off x="5576302" y="3346704"/>
            <a:ext cx="1783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Complete or incomplete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303B99-6560-2EE2-7492-1F824316C3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6313"/>
          <a:stretch/>
        </p:blipFill>
        <p:spPr>
          <a:xfrm>
            <a:off x="522732" y="1653684"/>
            <a:ext cx="11130776" cy="32026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2137CA-FC0D-0995-A52C-D0925A79BC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1813" t="1" r="10215" b="883"/>
          <a:stretch/>
        </p:blipFill>
        <p:spPr>
          <a:xfrm>
            <a:off x="1181343" y="3385547"/>
            <a:ext cx="1455177" cy="188614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1BE8F2-D9A2-3028-3914-F8B30DA91011}"/>
              </a:ext>
            </a:extLst>
          </p:cNvPr>
          <p:cNvCxnSpPr>
            <a:cxnSpLocks/>
          </p:cNvCxnSpPr>
          <p:nvPr/>
        </p:nvCxnSpPr>
        <p:spPr>
          <a:xfrm flipV="1">
            <a:off x="2625067" y="2755428"/>
            <a:ext cx="1042462" cy="8969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3F4DE4-EC1E-3D34-834D-4293E2BF3038}"/>
              </a:ext>
            </a:extLst>
          </p:cNvPr>
          <p:cNvCxnSpPr>
            <a:cxnSpLocks/>
          </p:cNvCxnSpPr>
          <p:nvPr/>
        </p:nvCxnSpPr>
        <p:spPr>
          <a:xfrm flipH="1">
            <a:off x="2636520" y="2755428"/>
            <a:ext cx="1042462" cy="14851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7569CC-26C6-37AA-8BE4-2FB6ED8556C8}"/>
              </a:ext>
            </a:extLst>
          </p:cNvPr>
          <p:cNvCxnSpPr/>
          <p:nvPr/>
        </p:nvCxnSpPr>
        <p:spPr>
          <a:xfrm flipH="1">
            <a:off x="4937760" y="2843784"/>
            <a:ext cx="41148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9398585-EF51-D1D3-D305-14FF1E7469D7}"/>
              </a:ext>
            </a:extLst>
          </p:cNvPr>
          <p:cNvCxnSpPr/>
          <p:nvPr/>
        </p:nvCxnSpPr>
        <p:spPr>
          <a:xfrm flipH="1">
            <a:off x="10049256" y="3346704"/>
            <a:ext cx="822960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0FA0EE69-9C3D-D567-E27B-11614A78D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6315" y="5855500"/>
            <a:ext cx="1876687" cy="2667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FC9D4E-0A3E-722F-8D1A-59115B59FD2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0944"/>
          <a:stretch/>
        </p:blipFill>
        <p:spPr>
          <a:xfrm>
            <a:off x="3840063" y="4794538"/>
            <a:ext cx="6209193" cy="9543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145EE7-04E8-5283-C914-68E3069AAF4D}"/>
              </a:ext>
            </a:extLst>
          </p:cNvPr>
          <p:cNvSpPr txBox="1"/>
          <p:nvPr/>
        </p:nvSpPr>
        <p:spPr>
          <a:xfrm>
            <a:off x="6088120" y="2781035"/>
            <a:ext cx="1840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Complete these 3 required fields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F75E8D1-9438-F1DB-2145-9AD0A6457756}"/>
              </a:ext>
            </a:extLst>
          </p:cNvPr>
          <p:cNvCxnSpPr/>
          <p:nvPr/>
        </p:nvCxnSpPr>
        <p:spPr>
          <a:xfrm flipH="1">
            <a:off x="5972630" y="2688892"/>
            <a:ext cx="45365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67172CC-4462-39D8-9555-4F69D15CBA49}"/>
              </a:ext>
            </a:extLst>
          </p:cNvPr>
          <p:cNvSpPr txBox="1"/>
          <p:nvPr/>
        </p:nvSpPr>
        <p:spPr>
          <a:xfrm>
            <a:off x="477012" y="5316983"/>
            <a:ext cx="2662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Don’t include special characters in the file name. The System does not recognize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Upload each document individually.</a:t>
            </a:r>
          </a:p>
        </p:txBody>
      </p:sp>
      <p:pic>
        <p:nvPicPr>
          <p:cNvPr id="4" name="Audio Recording Feb 23, 2025 at 5:12:41 PM">
            <a:hlinkClick r:id="" action="ppaction://media"/>
            <a:extLst>
              <a:ext uri="{FF2B5EF4-FFF2-40B4-BE49-F238E27FC236}">
                <a16:creationId xmlns:a16="http://schemas.microsoft.com/office/drawing/2014/main" id="{403ACA9D-BF86-D43D-23B1-F07E8A455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33574" y="6008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DA6ABF-331E-C0E2-5009-5A4DC8FAF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9195726-A4FC-208D-C795-5E8FD9783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6B0372-9358-A5F8-3BC4-F7C8A3D5F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39C0F-41FE-AECF-10DB-84FC96AEED01}"/>
              </a:ext>
            </a:extLst>
          </p:cNvPr>
          <p:cNvSpPr txBox="1"/>
          <p:nvPr/>
        </p:nvSpPr>
        <p:spPr>
          <a:xfrm>
            <a:off x="590550" y="657951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Permissions Tab&gt; Users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AECD6-2BF9-9A27-8CE5-523DD8EC4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12" y="1499192"/>
            <a:ext cx="11241080" cy="3558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7E720C-2AEE-36C2-A0DE-DB3E648BF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1368" y="4913519"/>
            <a:ext cx="1276528" cy="1343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C5D86A-A48F-1077-C675-A0894156DE83}"/>
              </a:ext>
            </a:extLst>
          </p:cNvPr>
          <p:cNvSpPr txBox="1"/>
          <p:nvPr/>
        </p:nvSpPr>
        <p:spPr>
          <a:xfrm>
            <a:off x="896112" y="5266944"/>
            <a:ext cx="537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Only the Principal Investigator (PI) can assign  roles to the Study personnel.</a:t>
            </a:r>
          </a:p>
        </p:txBody>
      </p:sp>
      <p:pic>
        <p:nvPicPr>
          <p:cNvPr id="4" name="Audio Recording Feb 23, 2025 at 5:13:54 PM">
            <a:hlinkClick r:id="" action="ppaction://media"/>
            <a:extLst>
              <a:ext uri="{FF2B5EF4-FFF2-40B4-BE49-F238E27FC236}">
                <a16:creationId xmlns:a16="http://schemas.microsoft.com/office/drawing/2014/main" id="{A8ABBE57-AA02-B290-3DAC-6062B3C206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47896" y="51787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C88899-9EAD-D068-030A-A99694151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558B284-8982-CAD9-8AFB-EF56856D8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4A827B-013B-6B81-6699-1E9433328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3FB47-C9A6-8AEF-0FC9-14295FD749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2271"/>
          <a:stretch/>
        </p:blipFill>
        <p:spPr>
          <a:xfrm>
            <a:off x="477012" y="1500989"/>
            <a:ext cx="11258024" cy="3665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0966E-367E-1474-706C-8467FAC344F2}"/>
              </a:ext>
            </a:extLst>
          </p:cNvPr>
          <p:cNvSpPr txBox="1"/>
          <p:nvPr/>
        </p:nvSpPr>
        <p:spPr>
          <a:xfrm>
            <a:off x="8792528" y="3797088"/>
            <a:ext cx="189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Activate to determine any errors or incomplete information.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2A290-1305-4E5D-06FD-503AB0A40E2D}"/>
              </a:ext>
            </a:extLst>
          </p:cNvPr>
          <p:cNvSpPr txBox="1"/>
          <p:nvPr/>
        </p:nvSpPr>
        <p:spPr>
          <a:xfrm>
            <a:off x="770382" y="621193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Protocol Actions Tab&gt; Data Validation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C8CF25-5DEE-B2A7-D238-9129CB2556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6435" y="5489104"/>
            <a:ext cx="3421626" cy="314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69D0D4-1119-30A3-C8CB-24F38DB4848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" b="5561"/>
          <a:stretch/>
        </p:blipFill>
        <p:spPr>
          <a:xfrm>
            <a:off x="6455433" y="5883575"/>
            <a:ext cx="581106" cy="2429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6E7DFF-24BD-D9F9-BA32-CFAF2D270D8A}"/>
              </a:ext>
            </a:extLst>
          </p:cNvPr>
          <p:cNvSpPr txBox="1"/>
          <p:nvPr/>
        </p:nvSpPr>
        <p:spPr>
          <a:xfrm>
            <a:off x="9010970" y="5150776"/>
            <a:ext cx="2304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The system will indicate where the error is located. Click the 'Fix' button, and it will direct you to the section containing the error</a:t>
            </a:r>
          </a:p>
        </p:txBody>
      </p:sp>
      <p:pic>
        <p:nvPicPr>
          <p:cNvPr id="2" name="Audio Recording Feb 24, 2025 at 10:12:31 AM">
            <a:hlinkClick r:id="" action="ppaction://media"/>
            <a:extLst>
              <a:ext uri="{FF2B5EF4-FFF2-40B4-BE49-F238E27FC236}">
                <a16:creationId xmlns:a16="http://schemas.microsoft.com/office/drawing/2014/main" id="{75FAB8E0-A57C-D193-3F62-1F34D285EF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3910" y="53973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3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58AFA3-01D6-C84A-4DB1-0F1B4ADA2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7505645-A1A4-0B02-DF37-983618385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558CC5-8168-F4AA-65A8-29B20BAC1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5D9263-7420-590E-8E33-C9723B608199}"/>
              </a:ext>
            </a:extLst>
          </p:cNvPr>
          <p:cNvSpPr txBox="1"/>
          <p:nvPr/>
        </p:nvSpPr>
        <p:spPr>
          <a:xfrm>
            <a:off x="597741" y="760547"/>
            <a:ext cx="7715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Protocol Actions&gt; Request an Action&gt; Submit Protocol  for Review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7158A-8064-E224-B725-E71CCD2A1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41" y="1215152"/>
            <a:ext cx="11052477" cy="420653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3F66C2-5390-D12A-3359-DDF8BF180EAB}"/>
              </a:ext>
            </a:extLst>
          </p:cNvPr>
          <p:cNvCxnSpPr/>
          <p:nvPr/>
        </p:nvCxnSpPr>
        <p:spPr>
          <a:xfrm>
            <a:off x="2971800" y="2551176"/>
            <a:ext cx="45720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38AC36-6614-2F58-AD0C-969D5C560291}"/>
              </a:ext>
            </a:extLst>
          </p:cNvPr>
          <p:cNvCxnSpPr/>
          <p:nvPr/>
        </p:nvCxnSpPr>
        <p:spPr>
          <a:xfrm>
            <a:off x="3145071" y="2889504"/>
            <a:ext cx="567857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744416-E7B2-6F72-8F86-3391C7717C10}"/>
              </a:ext>
            </a:extLst>
          </p:cNvPr>
          <p:cNvCxnSpPr/>
          <p:nvPr/>
        </p:nvCxnSpPr>
        <p:spPr>
          <a:xfrm>
            <a:off x="7470648" y="2551176"/>
            <a:ext cx="68580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B40FA87-2D37-E81C-B116-566BADB14FDB}"/>
              </a:ext>
            </a:extLst>
          </p:cNvPr>
          <p:cNvSpPr txBox="1"/>
          <p:nvPr/>
        </p:nvSpPr>
        <p:spPr>
          <a:xfrm>
            <a:off x="6054090" y="2243173"/>
            <a:ext cx="117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Complete these required fields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F73110-9AAF-0E27-04FF-738DF1ED9028}"/>
              </a:ext>
            </a:extLst>
          </p:cNvPr>
          <p:cNvSpPr txBox="1"/>
          <p:nvPr/>
        </p:nvSpPr>
        <p:spPr>
          <a:xfrm>
            <a:off x="740664" y="3200400"/>
            <a:ext cx="1463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If the  protocol is exempt or expedited a checklist will display.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79C9E72-1397-1D6B-5AFC-50C6F586F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41" y="5683238"/>
            <a:ext cx="5545394" cy="6489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0A9064-0B26-DE51-463C-1DC4C4432B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069" y="5356195"/>
            <a:ext cx="1828559" cy="30313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7B0E704-79B5-612A-6787-92CE20A708C0}"/>
              </a:ext>
            </a:extLst>
          </p:cNvPr>
          <p:cNvCxnSpPr/>
          <p:nvPr/>
        </p:nvCxnSpPr>
        <p:spPr>
          <a:xfrm>
            <a:off x="2889504" y="5769864"/>
            <a:ext cx="1097280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Audio Recording Feb 24, 2025 at 10:16:15 AM">
            <a:hlinkClick r:id="" action="ppaction://media"/>
            <a:extLst>
              <a:ext uri="{FF2B5EF4-FFF2-40B4-BE49-F238E27FC236}">
                <a16:creationId xmlns:a16="http://schemas.microsoft.com/office/drawing/2014/main" id="{B3B0B4D0-611C-25FF-41A7-9883817EB3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38925" y="53634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2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8709AF-6BDB-349E-1FFA-CC2776E9F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5D2294E-6A44-3864-11E6-DFC0D4DF7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04D0BD-AF97-2501-CB5B-4DDD10B2A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33CEEF-12D2-C2C5-4A30-7F85960CB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12" y="2176397"/>
            <a:ext cx="11237976" cy="23091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5108D4-AAD8-B40A-25FF-325914280AF4}"/>
              </a:ext>
            </a:extLst>
          </p:cNvPr>
          <p:cNvSpPr txBox="1"/>
          <p:nvPr/>
        </p:nvSpPr>
        <p:spPr>
          <a:xfrm>
            <a:off x="2891028" y="4529665"/>
            <a:ext cx="6409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Protocol submission, its reviewers, vote summary, check list items, and review comments.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E4CCEC-AEF3-39E1-C533-67F591A552DA}"/>
              </a:ext>
            </a:extLst>
          </p:cNvPr>
          <p:cNvSpPr txBox="1"/>
          <p:nvPr/>
        </p:nvSpPr>
        <p:spPr>
          <a:xfrm>
            <a:off x="4362450" y="3953370"/>
            <a:ext cx="75262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key identifying information about the Protocol document including key dates, personnel, status, type, area of research, attachments, funding sources, participant types, organizations involved, and special review information</a:t>
            </a:r>
            <a:r>
              <a:rPr lang="en-US" sz="1100" dirty="0"/>
              <a:t>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D33889-AFFE-605D-311D-EBBCECE0A1A5}"/>
              </a:ext>
            </a:extLst>
          </p:cNvPr>
          <p:cNvCxnSpPr/>
          <p:nvPr/>
        </p:nvCxnSpPr>
        <p:spPr>
          <a:xfrm>
            <a:off x="3410712" y="4384257"/>
            <a:ext cx="0" cy="23346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0536A6-3821-613F-A5B6-8670FF23507D}"/>
              </a:ext>
            </a:extLst>
          </p:cNvPr>
          <p:cNvCxnSpPr/>
          <p:nvPr/>
        </p:nvCxnSpPr>
        <p:spPr>
          <a:xfrm>
            <a:off x="4252722" y="4078224"/>
            <a:ext cx="192024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EFD6B39-6793-7A76-814F-B8E4F82114B8}"/>
              </a:ext>
            </a:extLst>
          </p:cNvPr>
          <p:cNvSpPr txBox="1"/>
          <p:nvPr/>
        </p:nvSpPr>
        <p:spPr>
          <a:xfrm>
            <a:off x="779526" y="83329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Protocol Actions&gt; Summary and History</a:t>
            </a:r>
          </a:p>
        </p:txBody>
      </p:sp>
      <p:pic>
        <p:nvPicPr>
          <p:cNvPr id="2" name="Audio Recording Feb 23, 2025 at 5:17:49 PM">
            <a:hlinkClick r:id="" action="ppaction://media"/>
            <a:extLst>
              <a:ext uri="{FF2B5EF4-FFF2-40B4-BE49-F238E27FC236}">
                <a16:creationId xmlns:a16="http://schemas.microsoft.com/office/drawing/2014/main" id="{A8E9C96A-BA36-2A14-68D9-94AC672EB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1446" y="49656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5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D874C4-0E20-CF82-0274-10F69AC12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4533C13-4BF0-AFA1-C646-B6C0F0BBE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ECCA2-736C-E5DE-7128-FB188322F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3AC05C-965A-41B3-C3E5-07514D844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E377D0-F6FF-A3F2-68BB-AD4A31BB599E}"/>
              </a:ext>
            </a:extLst>
          </p:cNvPr>
          <p:cNvSpPr txBox="1"/>
          <p:nvPr/>
        </p:nvSpPr>
        <p:spPr>
          <a:xfrm>
            <a:off x="4371255" y="1143000"/>
            <a:ext cx="4608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Go to : https://www.cccupr.org/</a:t>
            </a:r>
          </a:p>
        </p:txBody>
      </p:sp>
      <p:pic>
        <p:nvPicPr>
          <p:cNvPr id="5" name="Audio Recording Feb 24, 2025 at 8:13:45 AM">
            <a:hlinkClick r:id="" action="ppaction://media"/>
            <a:extLst>
              <a:ext uri="{FF2B5EF4-FFF2-40B4-BE49-F238E27FC236}">
                <a16:creationId xmlns:a16="http://schemas.microsoft.com/office/drawing/2014/main" id="{8062A372-6E08-8C26-F704-62D9D731A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699" y="54469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71E56A-EE57-25D4-2345-E429A5C25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F009413-D07E-499B-311F-8BA92C8BC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DF6E5D-35D3-4DBE-5A4B-93816A122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5CBAB-AC2C-F9A7-F5A5-8E35841785E3}"/>
              </a:ext>
            </a:extLst>
          </p:cNvPr>
          <p:cNvSpPr txBox="1"/>
          <p:nvPr/>
        </p:nvSpPr>
        <p:spPr>
          <a:xfrm>
            <a:off x="733806" y="60234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Protocol Actions&gt;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8BB9E-98A7-F585-820E-5A17775BD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26" y="971676"/>
            <a:ext cx="8025033" cy="5247758"/>
          </a:xfrm>
          <a:prstGeom prst="rect">
            <a:avLst/>
          </a:prstGeom>
        </p:spPr>
      </p:pic>
      <p:pic>
        <p:nvPicPr>
          <p:cNvPr id="2" name="Audio Recording Feb 23, 2025 at 5:21:00 PM">
            <a:hlinkClick r:id="" action="ppaction://media"/>
            <a:extLst>
              <a:ext uri="{FF2B5EF4-FFF2-40B4-BE49-F238E27FC236}">
                <a16:creationId xmlns:a16="http://schemas.microsoft.com/office/drawing/2014/main" id="{337E91A0-6192-242A-DC91-01586C647B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34294" y="54066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0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A4CB71-236E-E180-4071-454A99EAD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C8B39D3-5D82-ADFC-4C4E-58A1EA6B3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D5632D-6020-53E0-D478-2048AE412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EFA250-EAD3-A3BD-C6D7-3E37C16F72C2}"/>
              </a:ext>
            </a:extLst>
          </p:cNvPr>
          <p:cNvSpPr txBox="1"/>
          <p:nvPr/>
        </p:nvSpPr>
        <p:spPr>
          <a:xfrm>
            <a:off x="733806" y="60234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Protocol Actions&gt; History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87D5E-917C-DE7B-72F8-347594B0C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12" y="2215618"/>
            <a:ext cx="11237976" cy="2236871"/>
          </a:xfrm>
          <a:prstGeom prst="rect">
            <a:avLst/>
          </a:prstGeom>
        </p:spPr>
      </p:pic>
      <p:pic>
        <p:nvPicPr>
          <p:cNvPr id="2" name="Audio Recording Feb 23, 2025 at 5:24:23 PM">
            <a:hlinkClick r:id="" action="ppaction://media"/>
            <a:extLst>
              <a:ext uri="{FF2B5EF4-FFF2-40B4-BE49-F238E27FC236}">
                <a16:creationId xmlns:a16="http://schemas.microsoft.com/office/drawing/2014/main" id="{53B1E1BE-2AC5-73C8-9602-327D4C75B6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7012" y="52900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7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843E00-F265-23B5-67CC-28613238D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44495"/>
            <a:ext cx="12192000" cy="45690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B5F03A-392D-4B99-502C-91AEC28A2ECB}"/>
              </a:ext>
            </a:extLst>
          </p:cNvPr>
          <p:cNvSpPr txBox="1"/>
          <p:nvPr/>
        </p:nvSpPr>
        <p:spPr>
          <a:xfrm>
            <a:off x="822960" y="420624"/>
            <a:ext cx="334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Protocol Actions&gt; Print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4F0904-4DD3-76A5-A344-C2AE2B79722A}"/>
              </a:ext>
            </a:extLst>
          </p:cNvPr>
          <p:cNvSpPr txBox="1"/>
          <p:nvPr/>
        </p:nvSpPr>
        <p:spPr>
          <a:xfrm>
            <a:off x="356616" y="5968139"/>
            <a:ext cx="451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entire protocol can be printed, or you can choose to print it by sections</a:t>
            </a:r>
          </a:p>
        </p:txBody>
      </p:sp>
      <p:pic>
        <p:nvPicPr>
          <p:cNvPr id="5" name="Audio Recording Feb 23, 2025 at 5:25:56 PM">
            <a:hlinkClick r:id="" action="ppaction://media"/>
            <a:extLst>
              <a:ext uri="{FF2B5EF4-FFF2-40B4-BE49-F238E27FC236}">
                <a16:creationId xmlns:a16="http://schemas.microsoft.com/office/drawing/2014/main" id="{E116D89E-AC47-95D1-ECE8-3E745C5EC4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73228" y="56616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034C1-0D93-92F5-9DC8-37564BFCF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9F47BF8-3EC5-842B-2956-3BB1A80D8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25CA37-D95E-EBAE-3D4B-507A12E9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5A9F2-0250-C071-63F1-BD710CB3D8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2997"/>
          <a:stretch/>
        </p:blipFill>
        <p:spPr>
          <a:xfrm>
            <a:off x="489313" y="1363599"/>
            <a:ext cx="11225675" cy="4927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18B988-9A4F-877D-BE62-1F3359AE5E94}"/>
              </a:ext>
            </a:extLst>
          </p:cNvPr>
          <p:cNvSpPr txBox="1"/>
          <p:nvPr/>
        </p:nvSpPr>
        <p:spPr>
          <a:xfrm>
            <a:off x="827640" y="661904"/>
            <a:ext cx="349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Protocol Actions&gt; Route Log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E41CEC-B973-2D5C-F795-283572E1A2E3}"/>
              </a:ext>
            </a:extLst>
          </p:cNvPr>
          <p:cNvSpPr txBox="1"/>
          <p:nvPr/>
        </p:nvSpPr>
        <p:spPr>
          <a:xfrm>
            <a:off x="658368" y="3648456"/>
            <a:ext cx="1609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Route log provides a detailed record of the approval process for a protocol </a:t>
            </a:r>
          </a:p>
        </p:txBody>
      </p:sp>
      <p:pic>
        <p:nvPicPr>
          <p:cNvPr id="5" name="Audio Recording Feb 23, 2025 at 5:27:02 PM">
            <a:hlinkClick r:id="" action="ppaction://media"/>
            <a:extLst>
              <a:ext uri="{FF2B5EF4-FFF2-40B4-BE49-F238E27FC236}">
                <a16:creationId xmlns:a16="http://schemas.microsoft.com/office/drawing/2014/main" id="{536A3488-7EC4-9254-C7A5-34326B300F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640" y="54944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43EE09-E2C9-A14C-0307-D6C3C20AF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441608C-FC87-4533-4D02-D600D57A9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AF0EE4-CA48-3729-8A80-62239475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9F39B-263C-D1A5-5EED-3E8AC01C727C}"/>
              </a:ext>
            </a:extLst>
          </p:cNvPr>
          <p:cNvSpPr txBox="1"/>
          <p:nvPr/>
        </p:nvSpPr>
        <p:spPr>
          <a:xfrm>
            <a:off x="590550" y="629942"/>
            <a:ext cx="366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Streams Tab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1F1027-41FB-5F7B-D61A-1D441D976F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t="12581" r="555"/>
          <a:stretch/>
        </p:blipFill>
        <p:spPr>
          <a:xfrm>
            <a:off x="762662" y="1895475"/>
            <a:ext cx="10229188" cy="3781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7764AA-CDF0-8B88-BF5C-6BF06CCC97B7}"/>
              </a:ext>
            </a:extLst>
          </p:cNvPr>
          <p:cNvSpPr txBox="1"/>
          <p:nvPr/>
        </p:nvSpPr>
        <p:spPr>
          <a:xfrm>
            <a:off x="841248" y="3544152"/>
            <a:ext cx="1856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The Streams tab gathers and displays details of all other documents linked to a specific protocol.</a:t>
            </a:r>
          </a:p>
        </p:txBody>
      </p:sp>
      <p:pic>
        <p:nvPicPr>
          <p:cNvPr id="4" name="Audio Recording Feb 23, 2025 at 5:27:50 PM">
            <a:hlinkClick r:id="" action="ppaction://media"/>
            <a:extLst>
              <a:ext uri="{FF2B5EF4-FFF2-40B4-BE49-F238E27FC236}">
                <a16:creationId xmlns:a16="http://schemas.microsoft.com/office/drawing/2014/main" id="{64391261-CE22-1D6B-555C-62B804A16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4093" y="56394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66EF2E-97F1-8839-BDFB-F68DECED3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C6E70BC-DEF6-9111-0F6F-BE7BFA674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B64112-7006-EF09-7AD7-4234414EB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7247A-CCEA-9CB8-FFC0-20936768F8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734" t="13072" r="734" b="-13072"/>
          <a:stretch/>
        </p:blipFill>
        <p:spPr>
          <a:xfrm>
            <a:off x="390192" y="976328"/>
            <a:ext cx="11179353" cy="532065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10DF25-B2B6-AC6F-91DB-41D2C89FBE80}"/>
              </a:ext>
            </a:extLst>
          </p:cNvPr>
          <p:cNvCxnSpPr/>
          <p:nvPr/>
        </p:nvCxnSpPr>
        <p:spPr>
          <a:xfrm>
            <a:off x="2272665" y="3108960"/>
            <a:ext cx="5810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34AADA-3039-BE73-9875-D0A1F020955C}"/>
              </a:ext>
            </a:extLst>
          </p:cNvPr>
          <p:cNvCxnSpPr/>
          <p:nvPr/>
        </p:nvCxnSpPr>
        <p:spPr>
          <a:xfrm>
            <a:off x="10506456" y="4334256"/>
            <a:ext cx="3749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56517D-376C-199C-3EB9-E2FC456BDCEE}"/>
              </a:ext>
            </a:extLst>
          </p:cNvPr>
          <p:cNvCxnSpPr/>
          <p:nvPr/>
        </p:nvCxnSpPr>
        <p:spPr>
          <a:xfrm>
            <a:off x="2660904" y="4334256"/>
            <a:ext cx="4480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C0C069C-E8FA-3F1C-C934-2CB391583C0B}"/>
              </a:ext>
            </a:extLst>
          </p:cNvPr>
          <p:cNvSpPr txBox="1"/>
          <p:nvPr/>
        </p:nvSpPr>
        <p:spPr>
          <a:xfrm>
            <a:off x="644652" y="561017"/>
            <a:ext cx="476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IRB Approval Letter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CC915-8F20-3EBE-D583-FFE52C9B91AF}"/>
              </a:ext>
            </a:extLst>
          </p:cNvPr>
          <p:cNvSpPr txBox="1"/>
          <p:nvPr/>
        </p:nvSpPr>
        <p:spPr>
          <a:xfrm>
            <a:off x="644652" y="3429000"/>
            <a:ext cx="2016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Protocol Actions&gt; Summary and History&gt; History</a:t>
            </a:r>
          </a:p>
        </p:txBody>
      </p:sp>
      <p:pic>
        <p:nvPicPr>
          <p:cNvPr id="2" name="Audio Recording Feb 23, 2025 at 5:29:39 PM">
            <a:hlinkClick r:id="" action="ppaction://media"/>
            <a:extLst>
              <a:ext uri="{FF2B5EF4-FFF2-40B4-BE49-F238E27FC236}">
                <a16:creationId xmlns:a16="http://schemas.microsoft.com/office/drawing/2014/main" id="{9021776E-9E81-07DA-10C5-4A5C442CAE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652" y="53582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8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DCECC2-AB83-7910-F8E8-EBE1324E5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AF0A9C-E74B-3E0A-4663-C685ED646C86}"/>
              </a:ext>
            </a:extLst>
          </p:cNvPr>
          <p:cNvSpPr txBox="1"/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Available Actions after Initial submission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udio Recording Feb 24, 2025 at 11:24:19 AM">
            <a:hlinkClick r:id="" action="ppaction://media"/>
            <a:extLst>
              <a:ext uri="{FF2B5EF4-FFF2-40B4-BE49-F238E27FC236}">
                <a16:creationId xmlns:a16="http://schemas.microsoft.com/office/drawing/2014/main" id="{7F410BD7-0FCC-EF5D-C691-8E70D66927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1625" y="58877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9B9F9A-F4B6-5F71-A041-FF460112E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365E815-A161-0AEF-0BD6-E4EC4267F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724DC0-876F-9779-311A-67879CCE7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B9521D-4DC8-D409-D627-17470E617E65}"/>
              </a:ext>
            </a:extLst>
          </p:cNvPr>
          <p:cNvSpPr txBox="1"/>
          <p:nvPr/>
        </p:nvSpPr>
        <p:spPr>
          <a:xfrm>
            <a:off x="658368" y="599993"/>
            <a:ext cx="8476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Delete a Protocol </a:t>
            </a:r>
          </a:p>
          <a:p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Protocol must be editable.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Protocol status must be Pending/In Progress, Amendment in Progress, Renewal in Progress, or Withdrawn.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D1068-337A-BDFA-378A-B1FA0A7C28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92"/>
          <a:stretch/>
        </p:blipFill>
        <p:spPr>
          <a:xfrm>
            <a:off x="1500699" y="3767328"/>
            <a:ext cx="9836191" cy="16709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1F3267-1E16-52A9-F48F-8EA83D438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160" y="2762999"/>
            <a:ext cx="2763202" cy="4588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A50A94-C99F-7645-D504-97DD88DA03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534" y="2151081"/>
            <a:ext cx="3621338" cy="371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D1698A-ACC1-1275-7541-67A6F148543F}"/>
              </a:ext>
            </a:extLst>
          </p:cNvPr>
          <p:cNvSpPr txBox="1"/>
          <p:nvPr/>
        </p:nvSpPr>
        <p:spPr>
          <a:xfrm>
            <a:off x="3651947" y="5625571"/>
            <a:ext cx="601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Result: The Protocol Status will be updated to Deleted.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E3F56-2659-C760-FCCF-23B5D3C8FB29}"/>
              </a:ext>
            </a:extLst>
          </p:cNvPr>
          <p:cNvSpPr txBox="1"/>
          <p:nvPr/>
        </p:nvSpPr>
        <p:spPr>
          <a:xfrm>
            <a:off x="886968" y="5129784"/>
            <a:ext cx="2287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PI will no longer have access to the protocol.</a:t>
            </a:r>
          </a:p>
        </p:txBody>
      </p:sp>
      <p:pic>
        <p:nvPicPr>
          <p:cNvPr id="6" name="Audio Recording Feb 23, 2025 at 5:33:31 PM">
            <a:hlinkClick r:id="" action="ppaction://media"/>
            <a:extLst>
              <a:ext uri="{FF2B5EF4-FFF2-40B4-BE49-F238E27FC236}">
                <a16:creationId xmlns:a16="http://schemas.microsoft.com/office/drawing/2014/main" id="{09889FD1-ED90-C05D-5C7F-F7681D13E1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02188" y="5999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6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12817-96CF-C1C2-D077-1CB4B6BF4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E07DC36-1A85-65C3-36B5-96A41F37D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A0FDD7-0FB8-0BAF-241A-500A86A8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A0C2E-2AA9-5606-F4D5-7ACF3983AC8A}"/>
              </a:ext>
            </a:extLst>
          </p:cNvPr>
          <p:cNvSpPr txBox="1"/>
          <p:nvPr/>
        </p:nvSpPr>
        <p:spPr>
          <a:xfrm>
            <a:off x="658368" y="599993"/>
            <a:ext cx="8476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Recall Protocol</a:t>
            </a:r>
          </a:p>
          <a:p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213C1D-0703-43CF-DF2B-0D563520B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34" y="2151081"/>
            <a:ext cx="3621338" cy="3718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9793F3-33D0-7F2D-6266-00BB98F7E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299" y="2972636"/>
            <a:ext cx="589935" cy="314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72D6DE-DB37-2611-48F5-FC33A12E4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3100" y="3287268"/>
            <a:ext cx="5152103" cy="29005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8EE434-A34D-0D0B-1935-6DC9F79A0538}"/>
              </a:ext>
            </a:extLst>
          </p:cNvPr>
          <p:cNvSpPr txBox="1"/>
          <p:nvPr/>
        </p:nvSpPr>
        <p:spPr>
          <a:xfrm>
            <a:off x="658368" y="1079376"/>
            <a:ext cx="8476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This refers to the process of pulling back a submission that has already been sent for review or approval. It allows the submitter to make necessary changes or corrections before resubmitting it.</a:t>
            </a:r>
          </a:p>
        </p:txBody>
      </p:sp>
      <p:pic>
        <p:nvPicPr>
          <p:cNvPr id="3" name="Audio Recording Feb 23, 2025 at 5:39:26 PM">
            <a:hlinkClick r:id="" action="ppaction://media"/>
            <a:extLst>
              <a:ext uri="{FF2B5EF4-FFF2-40B4-BE49-F238E27FC236}">
                <a16:creationId xmlns:a16="http://schemas.microsoft.com/office/drawing/2014/main" id="{6BBFB66F-93C7-D116-E13B-AD771F5D18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8368" y="55651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0BDCC0-C496-D1C5-2172-507C97A65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D8B67A0-991B-AEDA-2ABC-F08D4DB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A05AA9-504F-8FD4-2899-E239BE14F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BE81A-893B-F676-4DDD-168FCC46D889}"/>
              </a:ext>
            </a:extLst>
          </p:cNvPr>
          <p:cNvSpPr txBox="1"/>
          <p:nvPr/>
        </p:nvSpPr>
        <p:spPr>
          <a:xfrm>
            <a:off x="621792" y="832104"/>
            <a:ext cx="8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Withdraw a Protocol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908A02-318E-30AE-CAC6-95810AE63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84" y="3597293"/>
            <a:ext cx="2997118" cy="518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85BB0A-6390-54C8-BFD3-E6200C930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0703" y="4252485"/>
            <a:ext cx="8058458" cy="15338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AD9263-8932-6458-3BC7-CF4F293A2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3152" y="5884551"/>
            <a:ext cx="6516009" cy="4286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745135-931D-1D84-C7D3-AAE901B469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792" y="2923347"/>
            <a:ext cx="3303637" cy="5506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0D5196-2CB0-8685-DE79-369890E3E98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204" t="13845"/>
          <a:stretch/>
        </p:blipFill>
        <p:spPr>
          <a:xfrm>
            <a:off x="621791" y="2360311"/>
            <a:ext cx="4630631" cy="475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A33B26-715C-B006-F857-FB2FCEFCDDBB}"/>
              </a:ext>
            </a:extLst>
          </p:cNvPr>
          <p:cNvSpPr txBox="1"/>
          <p:nvPr/>
        </p:nvSpPr>
        <p:spPr>
          <a:xfrm>
            <a:off x="621791" y="1295476"/>
            <a:ext cx="6889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Protocol that has reached the IRB Administrator for review and approval, but the investigator no longer wish to have it reviewed.</a:t>
            </a:r>
          </a:p>
        </p:txBody>
      </p:sp>
      <p:pic>
        <p:nvPicPr>
          <p:cNvPr id="5" name="Audio Recording Feb 24, 2025 at 11:34:24 AM">
            <a:hlinkClick r:id="" action="ppaction://media"/>
            <a:extLst>
              <a:ext uri="{FF2B5EF4-FFF2-40B4-BE49-F238E27FC236}">
                <a16:creationId xmlns:a16="http://schemas.microsoft.com/office/drawing/2014/main" id="{CEBA0691-3EAF-FBA2-ABE0-9DB307260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4876" y="54037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0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0BF3B0-DD8E-BE59-0026-113575F97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CD5DC0-F3A9-3C90-73F8-A97775049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E45993-1411-2129-B1C2-280A5BE5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21714E-F674-E772-3184-0FE155F9E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48" y="1757552"/>
            <a:ext cx="11140440" cy="382326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0B176A-1BD5-002E-0B76-C3534255557A}"/>
              </a:ext>
            </a:extLst>
          </p:cNvPr>
          <p:cNvCxnSpPr/>
          <p:nvPr/>
        </p:nvCxnSpPr>
        <p:spPr>
          <a:xfrm flipV="1">
            <a:off x="6617208" y="2679192"/>
            <a:ext cx="0" cy="47548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:a16="http://schemas.microsoft.com/office/drawing/2014/main" id="{3E33105D-1614-B857-3AFA-C31EA90F1A62}"/>
              </a:ext>
            </a:extLst>
          </p:cNvPr>
          <p:cNvSpPr/>
          <p:nvPr/>
        </p:nvSpPr>
        <p:spPr>
          <a:xfrm>
            <a:off x="5843016" y="4791456"/>
            <a:ext cx="557784" cy="9144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DD8CC-3024-9DC4-EC3D-0373BB1B38CA}"/>
              </a:ext>
            </a:extLst>
          </p:cNvPr>
          <p:cNvSpPr txBox="1"/>
          <p:nvPr/>
        </p:nvSpPr>
        <p:spPr>
          <a:xfrm>
            <a:off x="6400800" y="5063990"/>
            <a:ext cx="272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Download manuals in pdf</a:t>
            </a:r>
          </a:p>
        </p:txBody>
      </p:sp>
      <p:pic>
        <p:nvPicPr>
          <p:cNvPr id="8" name="Audio Recording Feb 24, 2025 at 1:52:47 PM">
            <a:hlinkClick r:id="" action="ppaction://media"/>
            <a:extLst>
              <a:ext uri="{FF2B5EF4-FFF2-40B4-BE49-F238E27FC236}">
                <a16:creationId xmlns:a16="http://schemas.microsoft.com/office/drawing/2014/main" id="{54875A56-3EE8-6011-C416-26A974719E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608" y="55573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5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827EF8-0862-347C-7682-01044D1A6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5F9BAFF-94D1-A8F1-EB64-D95BE306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397309-2FC9-ACF4-9183-40B64FCBB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113703-E1B6-0775-51FF-11CC9BDF54BA}"/>
              </a:ext>
            </a:extLst>
          </p:cNvPr>
          <p:cNvSpPr txBox="1"/>
          <p:nvPr/>
        </p:nvSpPr>
        <p:spPr>
          <a:xfrm>
            <a:off x="649224" y="678217"/>
            <a:ext cx="847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Editing a returned Protocol: PI will get a notification and two items on the Action List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A8DB26-EA3E-D9BC-6004-0B667ADCF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76" y="2059743"/>
            <a:ext cx="7039957" cy="924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AF716-881F-0294-27A0-CC680180A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544" y="5018420"/>
            <a:ext cx="1888236" cy="285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16156C-E54A-78C9-A1CF-932762A333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876" y="1324590"/>
            <a:ext cx="5172797" cy="7621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E1DB3B-D03B-B611-0241-75792AC644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93" y="2808744"/>
            <a:ext cx="6220475" cy="1872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DA14F3-5AE3-A377-373E-5E5B48A8CFAA}"/>
              </a:ext>
            </a:extLst>
          </p:cNvPr>
          <p:cNvSpPr txBox="1"/>
          <p:nvPr/>
        </p:nvSpPr>
        <p:spPr>
          <a:xfrm>
            <a:off x="3669792" y="4829704"/>
            <a:ext cx="2905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protocol can be returned due to errors, incomplete information, or required revisions.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F28CDA-9E6D-D54A-1BA9-2CDB677F5882}"/>
              </a:ext>
            </a:extLst>
          </p:cNvPr>
          <p:cNvSpPr txBox="1"/>
          <p:nvPr/>
        </p:nvSpPr>
        <p:spPr>
          <a:xfrm>
            <a:off x="2973834" y="3124705"/>
            <a:ext cx="260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PI will get a FYI notification, and the Protocol for editing.</a:t>
            </a:r>
          </a:p>
        </p:txBody>
      </p:sp>
      <p:pic>
        <p:nvPicPr>
          <p:cNvPr id="5" name="Audio Recording Feb 23, 2025 at 5:43:04 PM">
            <a:hlinkClick r:id="" action="ppaction://media"/>
            <a:extLst>
              <a:ext uri="{FF2B5EF4-FFF2-40B4-BE49-F238E27FC236}">
                <a16:creationId xmlns:a16="http://schemas.microsoft.com/office/drawing/2014/main" id="{5899C2CB-CBA0-EB86-9981-5311CB1169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1744" y="55334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C15081-265A-32A9-807F-CBDE321DC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4B3BC13-DFDA-CBFD-C2CE-005C926ED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92B6E7-50E8-1A93-0240-022C27EB1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BEBADD-449B-CEA7-7C76-8828D291605C}"/>
              </a:ext>
            </a:extLst>
          </p:cNvPr>
          <p:cNvSpPr txBox="1"/>
          <p:nvPr/>
        </p:nvSpPr>
        <p:spPr>
          <a:xfrm>
            <a:off x="621792" y="832104"/>
            <a:ext cx="8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Accessing review comments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46D9D-F907-DFC8-E58A-9B260FDBF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939" y="3266712"/>
            <a:ext cx="2795434" cy="258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84C60B-21CA-2AB5-4005-89FFE9260D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626" y="3855897"/>
            <a:ext cx="6201640" cy="5525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5A4191-1A4D-F7C4-8D36-C870567D7E5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06" t="13845"/>
          <a:stretch/>
        </p:blipFill>
        <p:spPr>
          <a:xfrm>
            <a:off x="1004340" y="1532941"/>
            <a:ext cx="3625539" cy="3693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8373A2-983F-4D31-65AB-D87A1F6B0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3536" y="2188325"/>
            <a:ext cx="2886478" cy="314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C8D2CC-D0C1-EA11-DC26-7E2F98B83B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5179" y="2716017"/>
            <a:ext cx="1981477" cy="266737"/>
          </a:xfrm>
          <a:prstGeom prst="rect">
            <a:avLst/>
          </a:prstGeom>
        </p:spPr>
      </p:pic>
      <p:pic>
        <p:nvPicPr>
          <p:cNvPr id="3" name="Audio Recording Feb 23, 2025 at 5:44:11 PM">
            <a:hlinkClick r:id="" action="ppaction://media"/>
            <a:extLst>
              <a:ext uri="{FF2B5EF4-FFF2-40B4-BE49-F238E27FC236}">
                <a16:creationId xmlns:a16="http://schemas.microsoft.com/office/drawing/2014/main" id="{5DF37D97-84B1-0F46-2076-05EB430253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1792" y="55651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A8091D-0A57-1FFB-4BAD-4873216F0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1EDFE23-D3B1-DB0C-A57A-394672789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6407EC-CBC0-F852-16D2-E7D64D2F6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A08BDE-BC56-0B5B-4184-AE6FCE58E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284" y="3199926"/>
            <a:ext cx="6062509" cy="30249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88FE69-B7B2-5E9B-437B-5542D19FCCAB}"/>
              </a:ext>
            </a:extLst>
          </p:cNvPr>
          <p:cNvSpPr txBox="1"/>
          <p:nvPr/>
        </p:nvSpPr>
        <p:spPr>
          <a:xfrm>
            <a:off x="706374" y="659097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Accessing Correspondence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174CC1-BF03-2617-3D80-8312345051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782" y="1991938"/>
            <a:ext cx="2883658" cy="3170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2BBC46-1C58-E0CE-0F6D-9E1CD2FC0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544" y="1244755"/>
            <a:ext cx="3621338" cy="3718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3A3DB5-3D05-59D2-C5DF-AC87612C18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0538" y="2623366"/>
            <a:ext cx="1981372" cy="2621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9C5978-17C8-3001-02FB-872791E1C54D}"/>
              </a:ext>
            </a:extLst>
          </p:cNvPr>
          <p:cNvSpPr txBox="1"/>
          <p:nvPr/>
        </p:nvSpPr>
        <p:spPr>
          <a:xfrm>
            <a:off x="706374" y="3429000"/>
            <a:ext cx="220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PI will be able to download the official correspondence.</a:t>
            </a:r>
          </a:p>
        </p:txBody>
      </p:sp>
      <p:pic>
        <p:nvPicPr>
          <p:cNvPr id="4" name="Audio Recording Feb 23, 2025 at 5:45:17 PM">
            <a:hlinkClick r:id="" action="ppaction://media"/>
            <a:extLst>
              <a:ext uri="{FF2B5EF4-FFF2-40B4-BE49-F238E27FC236}">
                <a16:creationId xmlns:a16="http://schemas.microsoft.com/office/drawing/2014/main" id="{E8B9A812-B8A2-7CFB-AC16-EFCAAE1213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9982" y="49365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112E0A-05E3-6902-4F46-5E5D594D5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419C476-4AE9-46AB-1A72-67249A9BB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E7BF12-6DBA-BB8B-0479-5DDEF8E43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4AFDE5-C5F6-A1FE-62D4-A9D920325CD1}"/>
              </a:ext>
            </a:extLst>
          </p:cNvPr>
          <p:cNvSpPr txBox="1"/>
          <p:nvPr/>
        </p:nvSpPr>
        <p:spPr>
          <a:xfrm>
            <a:off x="650908" y="56434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Creating &amp; Submitting an Amendment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4B02B-27D1-836B-07F0-55F6E2941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74" y="914108"/>
            <a:ext cx="7068536" cy="647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4ECE3D-C9A2-D9D3-5D78-E91E26778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76" y="1523119"/>
            <a:ext cx="7334250" cy="1449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E0154B-A47D-E1E8-CBEA-8F6247DB1A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6481" y="3582055"/>
            <a:ext cx="1769806" cy="2064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ED1681-5605-44F4-FC70-0D1CE8CBF8D8}"/>
              </a:ext>
            </a:extLst>
          </p:cNvPr>
          <p:cNvSpPr txBox="1"/>
          <p:nvPr/>
        </p:nvSpPr>
        <p:spPr>
          <a:xfrm>
            <a:off x="8398764" y="536527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Protocol #1802003135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A001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FA10CA-1628-A44F-CE87-2B6CF5C208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8643" y="3986031"/>
            <a:ext cx="6692921" cy="22128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47AC33-AA5F-8394-FB85-2DC4C4C9F8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264" y="3076833"/>
            <a:ext cx="2114845" cy="3334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F090CE-0C58-81E0-E9D1-A065437469A3}"/>
              </a:ext>
            </a:extLst>
          </p:cNvPr>
          <p:cNvSpPr txBox="1"/>
          <p:nvPr/>
        </p:nvSpPr>
        <p:spPr>
          <a:xfrm>
            <a:off x="8398764" y="1027738"/>
            <a:ext cx="2915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If the study is not new, it is important to indicate the actual amendment number in the summary.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48098-F19B-CAD4-F8E9-88EA5B49475C}"/>
              </a:ext>
            </a:extLst>
          </p:cNvPr>
          <p:cNvSpPr txBox="1"/>
          <p:nvPr/>
        </p:nvSpPr>
        <p:spPr>
          <a:xfrm>
            <a:off x="8769151" y="2973044"/>
            <a:ext cx="2276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 amendment questionnaire will be generated by the system.(Required)</a:t>
            </a:r>
          </a:p>
        </p:txBody>
      </p:sp>
      <p:pic>
        <p:nvPicPr>
          <p:cNvPr id="5" name="Audio Recording Feb 23, 2025 at 5:51:12 PM">
            <a:hlinkClick r:id="" action="ppaction://media"/>
            <a:extLst>
              <a:ext uri="{FF2B5EF4-FFF2-40B4-BE49-F238E27FC236}">
                <a16:creationId xmlns:a16="http://schemas.microsoft.com/office/drawing/2014/main" id="{AB21DEFD-7B19-C313-02FD-BCDAD40700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9864" y="52197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4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3FEFBD-E9DD-F36F-7F83-E87AF854D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6CB467E-1850-7208-356F-C78EF932D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6B2469-077F-3A62-6832-7FFA3CBA8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0F3F6-4DDB-5875-ABA4-0B010796D7AB}"/>
              </a:ext>
            </a:extLst>
          </p:cNvPr>
          <p:cNvSpPr txBox="1"/>
          <p:nvPr/>
        </p:nvSpPr>
        <p:spPr>
          <a:xfrm>
            <a:off x="706374" y="659097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Modify Amendment Sections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060E9-C92D-8D1F-9E30-8E37DB664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042" y="2184666"/>
            <a:ext cx="7028080" cy="2639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5F7FA5-FC12-80F3-A7DF-A3E57755BA09}"/>
              </a:ext>
            </a:extLst>
          </p:cNvPr>
          <p:cNvSpPr txBox="1"/>
          <p:nvPr/>
        </p:nvSpPr>
        <p:spPr>
          <a:xfrm>
            <a:off x="6199632" y="5650992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Submit document for review after update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FCE1BC-EE48-9689-9BE3-5BFED4F3E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085" y="1466069"/>
            <a:ext cx="2114845" cy="333422"/>
          </a:xfrm>
          <a:prstGeom prst="rect">
            <a:avLst/>
          </a:prstGeom>
        </p:spPr>
      </p:pic>
      <p:pic>
        <p:nvPicPr>
          <p:cNvPr id="4" name="Audio Recording Feb 24, 2025 at 1:21:23 PM">
            <a:hlinkClick r:id="" action="ppaction://media"/>
            <a:extLst>
              <a:ext uri="{FF2B5EF4-FFF2-40B4-BE49-F238E27FC236}">
                <a16:creationId xmlns:a16="http://schemas.microsoft.com/office/drawing/2014/main" id="{4DA0462B-0D59-6EBA-BB95-DA336CC518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2429" y="55651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0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6B93ED-EEFB-80C1-41BB-9BFA58480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E3D72A4-7DFE-C770-BAA6-C63795C3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696231-1445-6BB2-232B-D53B5741E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C1E668-3575-8A7D-C762-46D3F1D50B95}"/>
              </a:ext>
            </a:extLst>
          </p:cNvPr>
          <p:cNvSpPr txBox="1"/>
          <p:nvPr/>
        </p:nvSpPr>
        <p:spPr>
          <a:xfrm>
            <a:off x="706374" y="659097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Creating &amp; Submitting a Renewal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7F911-0CF1-C3F9-C04E-156C1886F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43" y="1319172"/>
            <a:ext cx="7078063" cy="581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9FECE2-40A7-3B19-2F23-7E3261925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74" y="2019673"/>
            <a:ext cx="10720882" cy="21194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72A4DC-9CC6-CDA7-E8C3-E48D768B5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974" y="4418982"/>
            <a:ext cx="2517058" cy="1966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4350B8-20E7-4F1F-39C5-0BD8E09F19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4897" y="4718167"/>
            <a:ext cx="9478297" cy="13175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C81085-8A24-3B9C-2444-C9681247FF1A}"/>
              </a:ext>
            </a:extLst>
          </p:cNvPr>
          <p:cNvSpPr txBox="1"/>
          <p:nvPr/>
        </p:nvSpPr>
        <p:spPr>
          <a:xfrm>
            <a:off x="8039404" y="137046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Protocol #1802003135R001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D4FD34-73CE-4F0B-24AE-42D4D6A1CDDB}"/>
              </a:ext>
            </a:extLst>
          </p:cNvPr>
          <p:cNvSpPr txBox="1"/>
          <p:nvPr/>
        </p:nvSpPr>
        <p:spPr>
          <a:xfrm>
            <a:off x="4646676" y="584200"/>
            <a:ext cx="7068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If the study is not new, it is important to indicate the actual Renewal number in the summary.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4FCC1-E596-48F4-C71A-C741211F9A6B}"/>
              </a:ext>
            </a:extLst>
          </p:cNvPr>
          <p:cNvSpPr txBox="1"/>
          <p:nvPr/>
        </p:nvSpPr>
        <p:spPr>
          <a:xfrm>
            <a:off x="4018330" y="6017326"/>
            <a:ext cx="70683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A Renewal questionnaire will be generated by the system.</a:t>
            </a:r>
          </a:p>
        </p:txBody>
      </p:sp>
      <p:pic>
        <p:nvPicPr>
          <p:cNvPr id="2" name="Audio Recording Feb 23, 2025 at 5:54:39 PM">
            <a:hlinkClick r:id="" action="ppaction://media"/>
            <a:extLst>
              <a:ext uri="{FF2B5EF4-FFF2-40B4-BE49-F238E27FC236}">
                <a16:creationId xmlns:a16="http://schemas.microsoft.com/office/drawing/2014/main" id="{4CCADB84-A193-4750-A8CB-781687562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374" y="52597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9EDB24-ABF7-68E2-67EC-16FCA3B34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3FF0A2D-9FC6-A784-D1C7-4FBD81D69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6B62E1-0957-44EF-AD6D-3679E2F2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BC26A-A86A-14F8-42BA-B19F4D1862EC}"/>
              </a:ext>
            </a:extLst>
          </p:cNvPr>
          <p:cNvSpPr txBox="1"/>
          <p:nvPr/>
        </p:nvSpPr>
        <p:spPr>
          <a:xfrm>
            <a:off x="706374" y="659097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Creating &amp; Submitting a Renewal with Amendment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A711A-F5DA-FB2D-97DA-B1A720498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225" y="1943520"/>
            <a:ext cx="2556387" cy="206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32F04E-FCCD-A090-E385-CBE232AE9B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953"/>
          <a:stretch/>
        </p:blipFill>
        <p:spPr>
          <a:xfrm>
            <a:off x="1518777" y="2458811"/>
            <a:ext cx="7644274" cy="29544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8215B3-F81A-5F4B-52D3-D97F26D90A98}"/>
              </a:ext>
            </a:extLst>
          </p:cNvPr>
          <p:cNvSpPr txBox="1"/>
          <p:nvPr/>
        </p:nvSpPr>
        <p:spPr>
          <a:xfrm>
            <a:off x="934974" y="1201221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Protocol Actions &gt; Request an Action &gt; Available Actions</a:t>
            </a:r>
          </a:p>
        </p:txBody>
      </p:sp>
      <p:pic>
        <p:nvPicPr>
          <p:cNvPr id="2" name="Audio Recording Feb 24, 2025 at 1:48:23 PM">
            <a:hlinkClick r:id="" action="ppaction://media"/>
            <a:extLst>
              <a:ext uri="{FF2B5EF4-FFF2-40B4-BE49-F238E27FC236}">
                <a16:creationId xmlns:a16="http://schemas.microsoft.com/office/drawing/2014/main" id="{CD0ADB6F-F662-2525-4CEE-40E3F74197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8574" y="55651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9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09CFFE-A1AF-B05C-DAA9-4FFB3D9D1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3DB7241-E823-1967-ADC6-1D1F80B58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9DC9CD-8D52-5CB3-336F-D78A740E5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004555-4986-EB01-87DE-6031326BB057}"/>
              </a:ext>
            </a:extLst>
          </p:cNvPr>
          <p:cNvSpPr txBox="1"/>
          <p:nvPr/>
        </p:nvSpPr>
        <p:spPr>
          <a:xfrm>
            <a:off x="706374" y="659097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Resubmitting the Protocol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EE8AB5-157A-7702-9DDD-D91C3BC29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951" y="2885174"/>
            <a:ext cx="2674989" cy="319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B42257-084C-9C10-4CF2-9B1E9B87D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851" y="3744246"/>
            <a:ext cx="9478297" cy="16223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7C0DC9-F1AB-CEDE-3EAA-1EBCCDA817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777" y="1349041"/>
            <a:ext cx="3621338" cy="3718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9B5946-E8C1-CFAE-5296-144A0BD5D8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278" y="2011854"/>
            <a:ext cx="2114845" cy="333422"/>
          </a:xfrm>
          <a:prstGeom prst="rect">
            <a:avLst/>
          </a:prstGeom>
        </p:spPr>
      </p:pic>
      <p:pic>
        <p:nvPicPr>
          <p:cNvPr id="2" name="Audio Recording Feb 23, 2025 at 5:59:23 PM">
            <a:hlinkClick r:id="" action="ppaction://media"/>
            <a:extLst>
              <a:ext uri="{FF2B5EF4-FFF2-40B4-BE49-F238E27FC236}">
                <a16:creationId xmlns:a16="http://schemas.microsoft.com/office/drawing/2014/main" id="{25ED8A52-4671-6EA2-3823-EA4836677F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4051" y="54286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C0DA27-1642-E6D9-A23A-EC225B9F1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AAF1B9C-1C69-62C0-D8FC-4B78319CE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99C673-86CB-5021-48E4-E4C21C8E9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4BDC25-C472-4314-64C1-E391AF98B050}"/>
              </a:ext>
            </a:extLst>
          </p:cNvPr>
          <p:cNvSpPr txBox="1"/>
          <p:nvPr/>
        </p:nvSpPr>
        <p:spPr>
          <a:xfrm>
            <a:off x="706374" y="659097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Communicating with the IRB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B19E1-F0BD-876A-CB4E-94FD8CA6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28" y="1164670"/>
            <a:ext cx="6323838" cy="606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C089D3-F484-ED70-51F2-8248A833C4E0}"/>
              </a:ext>
            </a:extLst>
          </p:cNvPr>
          <p:cNvSpPr txBox="1"/>
          <p:nvPr/>
        </p:nvSpPr>
        <p:spPr>
          <a:xfrm>
            <a:off x="741807" y="2057600"/>
            <a:ext cx="6023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Protocol Actions &gt; Request an Action &gt; Available Actions&gt; Notify the IRB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A4839A-F711-D6B4-959C-CF14099CC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12" y="3207403"/>
            <a:ext cx="10932826" cy="30855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0BD027-C3F1-449E-3E11-169EC9AB611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887" t="5494"/>
          <a:stretch/>
        </p:blipFill>
        <p:spPr>
          <a:xfrm>
            <a:off x="7364742" y="1197253"/>
            <a:ext cx="4045096" cy="1636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236FF7-FB4F-194C-F97A-06C9A9669FC5}"/>
              </a:ext>
            </a:extLst>
          </p:cNvPr>
          <p:cNvSpPr/>
          <p:nvPr/>
        </p:nvSpPr>
        <p:spPr>
          <a:xfrm>
            <a:off x="741807" y="1901952"/>
            <a:ext cx="6317785" cy="82539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Recording Feb 24, 2025 at 1:49:42 PM">
            <a:hlinkClick r:id="" action="ppaction://media"/>
            <a:extLst>
              <a:ext uri="{FF2B5EF4-FFF2-40B4-BE49-F238E27FC236}">
                <a16:creationId xmlns:a16="http://schemas.microsoft.com/office/drawing/2014/main" id="{F7A7C308-F160-C467-38A1-B21587F827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2162" y="54801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C946E1-8437-8105-09F3-DB8A6D0C8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1DE8DBC-856B-C54D-49EE-9AC593200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CA0FAF-8E70-CD19-4C20-2892A1143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96014D-C5B7-5D1D-38AC-07CBED60FB5A}"/>
              </a:ext>
            </a:extLst>
          </p:cNvPr>
          <p:cNvSpPr txBox="1"/>
          <p:nvPr/>
        </p:nvSpPr>
        <p:spPr>
          <a:xfrm>
            <a:off x="706374" y="659097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Other available actions: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34067-39E9-2349-32A4-EF1E6CF3DCE2}"/>
              </a:ext>
            </a:extLst>
          </p:cNvPr>
          <p:cNvSpPr txBox="1"/>
          <p:nvPr/>
        </p:nvSpPr>
        <p:spPr>
          <a:xfrm>
            <a:off x="706374" y="1207466"/>
            <a:ext cx="6023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Protocol Actions &gt; Request an Action &gt; Available 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35A375-7CC6-FB84-490D-B8FD62F3B3F0}"/>
              </a:ext>
            </a:extLst>
          </p:cNvPr>
          <p:cNvSpPr txBox="1"/>
          <p:nvPr/>
        </p:nvSpPr>
        <p:spPr>
          <a:xfrm>
            <a:off x="630936" y="1929384"/>
            <a:ext cx="10817352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Request to close- </a:t>
            </a:r>
            <a:r>
              <a:rPr lang="en-US" dirty="0"/>
              <a:t>PI is requesting to close the study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Request for suspension- </a:t>
            </a:r>
            <a:r>
              <a:rPr lang="en-US" dirty="0"/>
              <a:t>Noncompliance, serious adverse events, risk-benefit ratio etc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Request for Termination- </a:t>
            </a:r>
            <a:r>
              <a:rPr lang="en-US" dirty="0"/>
              <a:t>Noncompliance, safety and ethical concerns, lack of funding etc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Request to close enrollment- </a:t>
            </a:r>
            <a:r>
              <a:rPr lang="en-US" dirty="0"/>
              <a:t>PI request to close participants enrollment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Request to Re- open enrollment- </a:t>
            </a:r>
            <a:r>
              <a:rPr lang="en-US" dirty="0"/>
              <a:t>PI request to re-open participants enrollment.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Request for Data analysis only- </a:t>
            </a:r>
            <a:r>
              <a:rPr lang="en-US" dirty="0"/>
              <a:t>Study no longer will be recruiting participants nor collecting data. PI request study will be on data analysis only.</a:t>
            </a:r>
          </a:p>
        </p:txBody>
      </p:sp>
      <p:pic>
        <p:nvPicPr>
          <p:cNvPr id="2" name="Audio Recording Feb 23, 2025 at 6:01:35 PM">
            <a:hlinkClick r:id="" action="ppaction://media"/>
            <a:extLst>
              <a:ext uri="{FF2B5EF4-FFF2-40B4-BE49-F238E27FC236}">
                <a16:creationId xmlns:a16="http://schemas.microsoft.com/office/drawing/2014/main" id="{91102C9A-4109-9C30-FADF-B567583DC2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936" y="53350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C31927-BA9B-73E6-56B5-46716DC0C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CFBA902-F299-70FD-3F98-2896015ED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22040-8DE2-C60B-EB12-F2896F2F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C561B-0648-81D0-3CD1-1BC12CA43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0" y="779585"/>
            <a:ext cx="10786010" cy="46877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DED258-A725-BDD5-80C1-F5B93101D485}"/>
              </a:ext>
            </a:extLst>
          </p:cNvPr>
          <p:cNvSpPr txBox="1"/>
          <p:nvPr/>
        </p:nvSpPr>
        <p:spPr>
          <a:xfrm>
            <a:off x="1547622" y="2505670"/>
            <a:ext cx="2394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If you have the CCC credentials you can log in with SSO.</a:t>
            </a:r>
          </a:p>
        </p:txBody>
      </p:sp>
      <p:pic>
        <p:nvPicPr>
          <p:cNvPr id="4" name="Audio Recording Feb 24, 2025 at 8:21:40 AM">
            <a:hlinkClick r:id="" action="ppaction://media"/>
            <a:extLst>
              <a:ext uri="{FF2B5EF4-FFF2-40B4-BE49-F238E27FC236}">
                <a16:creationId xmlns:a16="http://schemas.microsoft.com/office/drawing/2014/main" id="{C5EECC04-9AB8-C474-4886-CBD1EA1350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4822" y="52656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29143-D787-3509-345B-F9AB5595DE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2" b="478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CB19B0-5355-4101-48E9-3BED6D5A6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B7BC9A3-A208-5E27-95FC-59E2FB311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E917A7-A015-E1FE-F423-3F19FF5F1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BA7790-D104-EE86-7086-0484C6FB8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12" y="554394"/>
            <a:ext cx="11237976" cy="29815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A6C7E9-C0A9-7D4A-9CBF-29B8300734DF}"/>
              </a:ext>
            </a:extLst>
          </p:cNvPr>
          <p:cNvSpPr txBox="1"/>
          <p:nvPr/>
        </p:nvSpPr>
        <p:spPr>
          <a:xfrm>
            <a:off x="667512" y="2963901"/>
            <a:ext cx="9390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Action List: 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This section displays the list of protocols initiated by the Principal Investigator (PI). It also appears in the action list for each of the study personnel.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0E16CE-71FF-7E31-BEB8-51B1DA7A5568}"/>
              </a:ext>
            </a:extLst>
          </p:cNvPr>
          <p:cNvSpPr/>
          <p:nvPr/>
        </p:nvSpPr>
        <p:spPr>
          <a:xfrm>
            <a:off x="477012" y="1543192"/>
            <a:ext cx="987552" cy="338328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udio Recording Feb 24, 2025 at 8:23:51 AM">
            <a:hlinkClick r:id="" action="ppaction://media"/>
            <a:extLst>
              <a:ext uri="{FF2B5EF4-FFF2-40B4-BE49-F238E27FC236}">
                <a16:creationId xmlns:a16="http://schemas.microsoft.com/office/drawing/2014/main" id="{2B8533A1-435D-BD10-C495-D24EF56032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1764" y="55651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508496-E0B0-D00B-71B9-370803141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C09B493-8171-066C-DF7E-3E05F6C0D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A2AA6B-941A-97F9-63C3-1BF063A05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F0B05-3C11-D2CF-95FB-57427B7AD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123" y="634138"/>
            <a:ext cx="6925642" cy="523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D47E52-649E-B2EF-DE9D-A9E85CA4C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9092" y="1312164"/>
            <a:ext cx="8338115" cy="2891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A4D398-7086-17B9-249A-2E5B365A65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9166" y="4141040"/>
            <a:ext cx="8257556" cy="220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3A809E-1B4E-7C94-51FF-252F6E2ABC39}"/>
              </a:ext>
            </a:extLst>
          </p:cNvPr>
          <p:cNvSpPr txBox="1"/>
          <p:nvPr/>
        </p:nvSpPr>
        <p:spPr>
          <a:xfrm>
            <a:off x="1682496" y="4644317"/>
            <a:ext cx="706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 this section all the protocols will be listed below the Protocol Lookup search bar.</a:t>
            </a:r>
          </a:p>
        </p:txBody>
      </p:sp>
      <p:pic>
        <p:nvPicPr>
          <p:cNvPr id="2" name="Audio Recording Feb 23, 2025 at 4:20:32 PM">
            <a:hlinkClick r:id="" action="ppaction://media"/>
            <a:extLst>
              <a:ext uri="{FF2B5EF4-FFF2-40B4-BE49-F238E27FC236}">
                <a16:creationId xmlns:a16="http://schemas.microsoft.com/office/drawing/2014/main" id="{E0AEDB56-EA4F-ED5C-E1BA-FAD20CF3BD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6366" y="55458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4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24EF81-879A-2D0E-A462-94059A832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7444FD8-41B2-F7F8-8979-922B6CD0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BC77EE-9964-27C7-0CFB-8409EF7F8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8BA161-9C64-E5EF-3E1F-B398A7BBF6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2431" t="3340" b="673"/>
          <a:stretch/>
        </p:blipFill>
        <p:spPr>
          <a:xfrm>
            <a:off x="477012" y="480060"/>
            <a:ext cx="3171827" cy="3238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A2165E-BDD5-4FC1-991A-9C03E748C61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491" b="-1"/>
          <a:stretch/>
        </p:blipFill>
        <p:spPr>
          <a:xfrm>
            <a:off x="2973047" y="3429000"/>
            <a:ext cx="7917549" cy="269176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62258AC-C75B-1420-7157-E8DC87DC3F81}"/>
              </a:ext>
            </a:extLst>
          </p:cNvPr>
          <p:cNvSpPr/>
          <p:nvPr/>
        </p:nvSpPr>
        <p:spPr>
          <a:xfrm>
            <a:off x="1645920" y="1051560"/>
            <a:ext cx="777240" cy="17373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04514D-A0A7-A126-472C-18C765AC6930}"/>
              </a:ext>
            </a:extLst>
          </p:cNvPr>
          <p:cNvSpPr txBox="1"/>
          <p:nvPr/>
        </p:nvSpPr>
        <p:spPr>
          <a:xfrm>
            <a:off x="477012" y="3930032"/>
            <a:ext cx="510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	    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99487E-8B49-8FE8-DB10-883D02E15031}"/>
              </a:ext>
            </a:extLst>
          </p:cNvPr>
          <p:cNvCxnSpPr/>
          <p:nvPr/>
        </p:nvCxnSpPr>
        <p:spPr>
          <a:xfrm flipV="1">
            <a:off x="4580665" y="2205046"/>
            <a:ext cx="685800" cy="16194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92C4A3C-92DE-5618-0DF3-0CD6630F8464}"/>
              </a:ext>
            </a:extLst>
          </p:cNvPr>
          <p:cNvSpPr txBox="1"/>
          <p:nvPr/>
        </p:nvSpPr>
        <p:spPr>
          <a:xfrm>
            <a:off x="4300928" y="866570"/>
            <a:ext cx="4059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New protocol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*last 4 digits of Protocol number*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“*” It will display the list of  all the protocols.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0F3717-3CCB-2910-D7DF-CEF60CC7D68D}"/>
              </a:ext>
            </a:extLst>
          </p:cNvPr>
          <p:cNvCxnSpPr/>
          <p:nvPr/>
        </p:nvCxnSpPr>
        <p:spPr>
          <a:xfrm flipH="1">
            <a:off x="2009394" y="5010911"/>
            <a:ext cx="8275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D9D1A2-E4D2-7888-C3E0-1D8C628E8B42}"/>
              </a:ext>
            </a:extLst>
          </p:cNvPr>
          <p:cNvSpPr txBox="1"/>
          <p:nvPr/>
        </p:nvSpPr>
        <p:spPr>
          <a:xfrm>
            <a:off x="892101" y="4718524"/>
            <a:ext cx="125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Name * or Last name *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979E4A-86AB-F130-E84F-9427A6F0A0ED}"/>
              </a:ext>
            </a:extLst>
          </p:cNvPr>
          <p:cNvCxnSpPr/>
          <p:nvPr/>
        </p:nvCxnSpPr>
        <p:spPr>
          <a:xfrm>
            <a:off x="2836926" y="4180045"/>
            <a:ext cx="12961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7749C07-2F06-E0B0-4BF4-869A8E5A58B0}"/>
              </a:ext>
            </a:extLst>
          </p:cNvPr>
          <p:cNvSpPr txBox="1"/>
          <p:nvPr/>
        </p:nvSpPr>
        <p:spPr>
          <a:xfrm>
            <a:off x="933150" y="4010768"/>
            <a:ext cx="1665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Title of the Study</a:t>
            </a:r>
          </a:p>
        </p:txBody>
      </p:sp>
      <p:pic>
        <p:nvPicPr>
          <p:cNvPr id="9" name="Audio Recording Feb 24, 2025 at 8:29:31 AM">
            <a:hlinkClick r:id="" action="ppaction://media"/>
            <a:extLst>
              <a:ext uri="{FF2B5EF4-FFF2-40B4-BE49-F238E27FC236}">
                <a16:creationId xmlns:a16="http://schemas.microsoft.com/office/drawing/2014/main" id="{B62E06D4-B7FD-D200-BBDA-5FDBA5E67D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6346" y="55651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8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D00A74-95A1-4C3E-5786-6D34414B2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CCBD630-9CAE-C0BD-E96C-93FC05E9A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D16F69-C69A-19CB-8A78-D3EC661E7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5EFB30-7F70-6D54-7F48-724A583EA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1647255"/>
            <a:ext cx="8247888" cy="45287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A5DE51-122C-07A8-1130-8E497E0E1FC8}"/>
              </a:ext>
            </a:extLst>
          </p:cNvPr>
          <p:cNvSpPr txBox="1"/>
          <p:nvPr/>
        </p:nvSpPr>
        <p:spPr>
          <a:xfrm>
            <a:off x="560070" y="57428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Initiating &amp; Submitting a New Protocol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28367-EB2A-DE5F-B3B2-1632B0DA643E}"/>
              </a:ext>
            </a:extLst>
          </p:cNvPr>
          <p:cNvSpPr txBox="1"/>
          <p:nvPr/>
        </p:nvSpPr>
        <p:spPr>
          <a:xfrm>
            <a:off x="676656" y="1132070"/>
            <a:ext cx="463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Main Menu&gt; IRB&gt; + Create New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E8F1CD-D326-CED7-C903-7B770CFC1454}"/>
              </a:ext>
            </a:extLst>
          </p:cNvPr>
          <p:cNvSpPr/>
          <p:nvPr/>
        </p:nvSpPr>
        <p:spPr>
          <a:xfrm>
            <a:off x="676656" y="1132070"/>
            <a:ext cx="3300984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Recording Feb 24, 2025 at 8:31:12 AM">
            <a:hlinkClick r:id="" action="ppaction://media"/>
            <a:extLst>
              <a:ext uri="{FF2B5EF4-FFF2-40B4-BE49-F238E27FC236}">
                <a16:creationId xmlns:a16="http://schemas.microsoft.com/office/drawing/2014/main" id="{3929F45F-39C8-809F-DE55-F502B2A723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7012" y="56380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11019</TotalTime>
  <Words>1234</Words>
  <Application>Microsoft Office PowerPoint</Application>
  <PresentationFormat>Widescreen</PresentationFormat>
  <Paragraphs>185</Paragraphs>
  <Slides>50</Slides>
  <Notes>49</Notes>
  <HiddenSlides>0</HiddenSlides>
  <MMClips>49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Aptos</vt:lpstr>
      <vt:lpstr>Aptos Display</vt:lpstr>
      <vt:lpstr>Arial</vt:lpstr>
      <vt:lpstr>Calibri</vt:lpstr>
      <vt:lpstr>Office Theme</vt:lpstr>
      <vt:lpstr>Streamlyne:  IRB Protocol Module For Researchers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 M. Diroche</dc:creator>
  <cp:lastModifiedBy>Wanda I. Figueroa Cosme</cp:lastModifiedBy>
  <cp:revision>27</cp:revision>
  <cp:lastPrinted>2025-01-29T17:13:17Z</cp:lastPrinted>
  <dcterms:created xsi:type="dcterms:W3CDTF">2025-01-17T14:10:59Z</dcterms:created>
  <dcterms:modified xsi:type="dcterms:W3CDTF">2025-06-03T17:24:29Z</dcterms:modified>
</cp:coreProperties>
</file>